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6" r:id="rId1"/>
  </p:sldMasterIdLst>
  <p:notesMasterIdLst>
    <p:notesMasterId r:id="rId10"/>
  </p:notesMasterIdLst>
  <p:sldIdLst>
    <p:sldId id="352" r:id="rId2"/>
    <p:sldId id="256" r:id="rId3"/>
    <p:sldId id="299" r:id="rId4"/>
    <p:sldId id="396" r:id="rId5"/>
    <p:sldId id="401" r:id="rId6"/>
    <p:sldId id="397" r:id="rId7"/>
    <p:sldId id="399" r:id="rId8"/>
    <p:sldId id="293" r:id="rId9"/>
  </p:sldIdLst>
  <p:sldSz cx="9144000" cy="5143500" type="screen16x9"/>
  <p:notesSz cx="6797675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39">
          <p15:clr>
            <a:srgbClr val="A4A3A4"/>
          </p15:clr>
        </p15:guide>
        <p15:guide id="2" orient="horz" pos="218">
          <p15:clr>
            <a:srgbClr val="A4A3A4"/>
          </p15:clr>
        </p15:guide>
        <p15:guide id="3" orient="horz" pos="511">
          <p15:clr>
            <a:srgbClr val="A4A3A4"/>
          </p15:clr>
        </p15:guide>
        <p15:guide id="4" pos="2189">
          <p15:clr>
            <a:srgbClr val="A4A3A4"/>
          </p15:clr>
        </p15:guide>
        <p15:guide id="5" pos="4865">
          <p15:clr>
            <a:srgbClr val="A4A3A4"/>
          </p15:clr>
        </p15:guide>
        <p15:guide id="6" pos="3916">
          <p15:clr>
            <a:srgbClr val="A4A3A4"/>
          </p15:clr>
        </p15:guide>
        <p15:guide id="7" pos="219">
          <p15:clr>
            <a:srgbClr val="A4A3A4"/>
          </p15:clr>
        </p15:guide>
        <p15:guide id="8" pos="5603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9F9"/>
    <a:srgbClr val="FF6699"/>
    <a:srgbClr val="FFFFCC"/>
    <a:srgbClr val="CCCCCC"/>
    <a:srgbClr val="D6D4D9"/>
    <a:srgbClr val="00A993"/>
    <a:srgbClr val="66B553"/>
    <a:srgbClr val="365F79"/>
    <a:srgbClr val="F39548"/>
    <a:srgbClr val="FFD5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Keine Formatvorlage, Tabellenraster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4712" autoAdjust="0"/>
  </p:normalViewPr>
  <p:slideViewPr>
    <p:cSldViewPr snapToGrid="0" snapToObjects="1">
      <p:cViewPr varScale="1">
        <p:scale>
          <a:sx n="150" d="100"/>
          <a:sy n="150" d="100"/>
        </p:scale>
        <p:origin x="450" y="126"/>
      </p:cViewPr>
      <p:guideLst>
        <p:guide orient="horz" pos="3139"/>
        <p:guide orient="horz" pos="218"/>
        <p:guide orient="horz" pos="511"/>
        <p:guide pos="2189"/>
        <p:guide pos="4865"/>
        <p:guide pos="3916"/>
        <p:guide pos="219"/>
        <p:guide pos="560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/>
          <a:lstStyle>
            <a:lvl1pPr algn="r">
              <a:defRPr sz="1200"/>
            </a:lvl1pPr>
          </a:lstStyle>
          <a:p>
            <a:fld id="{22B3EF5D-5129-354A-8991-3FB43F2B56DA}" type="datetimeFigureOut">
              <a:rPr lang="en-US" smtClean="0"/>
              <a:t>5/14/2025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6363" y="739775"/>
            <a:ext cx="6584950" cy="37036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9" tIns="45715" rIns="91429" bIns="45715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689515"/>
            <a:ext cx="5438140" cy="4442698"/>
          </a:xfrm>
          <a:prstGeom prst="rect">
            <a:avLst/>
          </a:prstGeom>
        </p:spPr>
        <p:txBody>
          <a:bodyPr vert="horz" lIns="91429" tIns="45715" rIns="91429" bIns="45715" rtlCol="0"/>
          <a:lstStyle/>
          <a:p>
            <a:pPr lvl="0"/>
            <a:r>
              <a:rPr lang="de-DE"/>
              <a:t>Click to edit Master text styles</a:t>
            </a:r>
          </a:p>
          <a:p>
            <a:pPr lvl="1"/>
            <a:r>
              <a:rPr lang="de-DE"/>
              <a:t>Second level</a:t>
            </a:r>
          </a:p>
          <a:p>
            <a:pPr lvl="2"/>
            <a:r>
              <a:rPr lang="de-DE"/>
              <a:t>Third level</a:t>
            </a:r>
          </a:p>
          <a:p>
            <a:pPr lvl="3"/>
            <a:r>
              <a:rPr lang="de-DE"/>
              <a:t>Fourth level</a:t>
            </a:r>
          </a:p>
          <a:p>
            <a:pPr lvl="4"/>
            <a:r>
              <a:rPr lang="de-D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7316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7316"/>
            <a:ext cx="2945659" cy="493633"/>
          </a:xfrm>
          <a:prstGeom prst="rect">
            <a:avLst/>
          </a:prstGeom>
        </p:spPr>
        <p:txBody>
          <a:bodyPr vert="horz" lIns="91429" tIns="45715" rIns="91429" bIns="45715" rtlCol="0" anchor="b"/>
          <a:lstStyle>
            <a:lvl1pPr algn="r">
              <a:defRPr sz="1200"/>
            </a:lvl1pPr>
          </a:lstStyle>
          <a:p>
            <a:fld id="{6E67C38E-52C5-CB46-8B68-2E85B156DCDF}" type="slidenum">
              <a:rPr lang="en-US" smtClean="0"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58606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Titelfolie</a:t>
            </a:r>
          </a:p>
          <a:p>
            <a:r>
              <a:rPr lang="de-DE" dirty="0"/>
              <a:t>Bis die Präsentation wirklich startet</a:t>
            </a:r>
            <a:r>
              <a:rPr lang="de-DE" baseline="0" dirty="0"/>
              <a:t> kann diese Folie schon mal auf der Leinwand zu sehen sein.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45767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Bitte hier das Thema</a:t>
            </a:r>
            <a:r>
              <a:rPr lang="de-DE" baseline="0" dirty="0"/>
              <a:t> der Präsentation / des Meetings ergänzen. Falls nur eine Person von Müller anwesend ist und die Präsentation hält wäre es auch schön, wenn man hier nochmal seinen Namen einträgt. </a:t>
            </a:r>
          </a:p>
          <a:p>
            <a:r>
              <a:rPr lang="de-DE" baseline="0" dirty="0"/>
              <a:t>Hier kurze Einführung in das Thema der Präsentation. Warum sind wir heute hier?</a:t>
            </a:r>
          </a:p>
          <a:p>
            <a:r>
              <a:rPr lang="de-DE" baseline="0" dirty="0"/>
              <a:t>Dauer der Folie: ca. 1 Minute</a:t>
            </a:r>
          </a:p>
          <a:p>
            <a:r>
              <a:rPr lang="de-DE" baseline="0" dirty="0"/>
              <a:t>Schrift Calibri Light </a:t>
            </a:r>
            <a:r>
              <a:rPr lang="de-DE" baseline="0" dirty="0" err="1"/>
              <a:t>Bold</a:t>
            </a:r>
            <a:r>
              <a:rPr lang="de-DE" baseline="0" dirty="0"/>
              <a:t>, 20 Pt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6672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err="1"/>
              <a:t>Schirft</a:t>
            </a:r>
            <a:r>
              <a:rPr lang="de-DE" dirty="0"/>
              <a:t>: Calibri</a:t>
            </a:r>
            <a:r>
              <a:rPr lang="de-DE" baseline="0" dirty="0"/>
              <a:t> Light; 18</a:t>
            </a:r>
            <a:endParaRPr lang="de-DE" dirty="0"/>
          </a:p>
          <a:p>
            <a:endParaRPr lang="de-DE" dirty="0"/>
          </a:p>
          <a:p>
            <a:r>
              <a:rPr lang="de-DE" dirty="0"/>
              <a:t>Diese</a:t>
            </a:r>
            <a:r>
              <a:rPr lang="de-DE" baseline="0" dirty="0"/>
              <a:t> Folie soll als Agenda genutzt werden. Hier können die wichtigsten Oberbegriffe in der richtigen Reihenfolge aufgeführt werden, um den Kunden / den Besucher am Anfang einen Überblick über die Präsentationsinhalte zu geben. </a:t>
            </a:r>
          </a:p>
          <a:p>
            <a:r>
              <a:rPr lang="de-DE" baseline="0" dirty="0"/>
              <a:t>Bitte wenn möglich eher weniger Punkte nutzen als zu viele, damit die Übersichtlichkeit nicht darunter leidet. </a:t>
            </a:r>
          </a:p>
          <a:p>
            <a:r>
              <a:rPr lang="de-DE" baseline="0" dirty="0"/>
              <a:t>Dauer der Folie: ca. 1 – 2 Minuten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9651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4529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7981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80957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Alle weiteren</a:t>
            </a:r>
            <a:r>
              <a:rPr lang="de-DE" baseline="0" dirty="0"/>
              <a:t> Folien sollen dieses Design haben. </a:t>
            </a:r>
          </a:p>
          <a:p>
            <a:r>
              <a:rPr lang="de-DE" baseline="0" dirty="0"/>
              <a:t>Schriftart: Calibri Light</a:t>
            </a:r>
          </a:p>
          <a:p>
            <a:r>
              <a:rPr lang="de-DE" baseline="0" dirty="0"/>
              <a:t>Links oben das Thema der Folie, rechts oben immer das Müller Logo und in der </a:t>
            </a:r>
            <a:r>
              <a:rPr lang="de-DE" baseline="0" dirty="0" err="1"/>
              <a:t>Fusszeile</a:t>
            </a:r>
            <a:r>
              <a:rPr lang="de-DE" baseline="0" dirty="0"/>
              <a:t> das Datum und die Seitenzahl.</a:t>
            </a:r>
          </a:p>
          <a:p>
            <a:r>
              <a:rPr lang="de-DE" baseline="0" dirty="0"/>
              <a:t>Die Freifläche in der Mitte kann individuell genutzt werden, ob mit Text, Bild oder etc. Bitte aber nur die Schriftart Calibri Light verwenden. Die Schriftgröße kann zwischen 14 – 18 Pt. variieren. </a:t>
            </a:r>
          </a:p>
          <a:p>
            <a:r>
              <a:rPr lang="de-DE" baseline="0" dirty="0"/>
              <a:t>Bitte achtet auch darauf, dass ihr mit Texten nicht über die Linie der Überschrift kommt. Optimal wäre es, wenn der Text bündig mit der Linie ist. </a:t>
            </a:r>
          </a:p>
          <a:p>
            <a:r>
              <a:rPr lang="de-DE" baseline="0" dirty="0"/>
              <a:t>Generell wird auch gesagt, lieber mehr Bilder verwenden als zu viel Text! Als Faustregel gilt auch ca. 2 – 3 Minuten pro Folie. Beschränkt euch auf die wichtigsten Inhalte. </a:t>
            </a:r>
          </a:p>
          <a:p>
            <a:r>
              <a:rPr lang="de-DE" baseline="0" dirty="0"/>
              <a:t>Für die nächste Folie entweder die bestehende Folie kopieren oder über „Neue Folie“ eine neue Folie einfügen. </a:t>
            </a:r>
            <a:endParaRPr lang="de-DE" dirty="0"/>
          </a:p>
          <a:p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924794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Wenn dann die Präsentation</a:t>
            </a:r>
            <a:r>
              <a:rPr lang="de-DE" baseline="0" dirty="0"/>
              <a:t> beendet ist, erscheint die letzte Folie mit dem Müller Logo. 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67C38E-52C5-CB46-8B68-2E85B156DCDF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74199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üller_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142875" y="4766073"/>
            <a:ext cx="2057400" cy="274637"/>
          </a:xfrm>
        </p:spPr>
        <p:txBody>
          <a:bodyPr/>
          <a:lstStyle>
            <a:lvl1pPr>
              <a:defRPr sz="800">
                <a:latin typeface="+mj-lt"/>
              </a:defRPr>
            </a:lvl1pPr>
          </a:lstStyle>
          <a:p>
            <a:fld id="{5AEC0D39-F2C5-4C3A-8D44-6B28718554CF}" type="datetime1">
              <a:rPr lang="de-DE" smtClean="0"/>
              <a:pPr/>
              <a:t>14.05.2025</a:t>
            </a:fld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>
          <a:xfrm>
            <a:off x="6457949" y="4767263"/>
            <a:ext cx="2448869" cy="274637"/>
          </a:xfrm>
        </p:spPr>
        <p:txBody>
          <a:bodyPr/>
          <a:lstStyle>
            <a:lvl1pPr>
              <a:defRPr sz="800">
                <a:latin typeface="Calibri Light" panose="020F0302020204030204" pitchFamily="34" charset="0"/>
                <a:cs typeface="Calibri Light" panose="020F0302020204030204" pitchFamily="34" charset="0"/>
              </a:defRPr>
            </a:lvl1pPr>
          </a:lstStyle>
          <a:p>
            <a:fld id="{DB130775-CD1A-4EBD-8D19-435ECBD6D52E}" type="slidenum">
              <a:rPr lang="de-DE" smtClean="0"/>
              <a:pPr/>
              <a:t>‹Nr.›</a:t>
            </a:fld>
            <a:endParaRPr lang="de-DE" dirty="0"/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339200" y="604545"/>
            <a:ext cx="46863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80000">
                  <a:srgbClr val="FFFFFF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Rectangle 2"/>
          <p:cNvSpPr/>
          <p:nvPr userDrawn="1"/>
        </p:nvSpPr>
        <p:spPr>
          <a:xfrm>
            <a:off x="246063" y="110836"/>
            <a:ext cx="393056" cy="4440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</a:pPr>
            <a:r>
              <a:rPr lang="en-US" dirty="0">
                <a:solidFill>
                  <a:srgbClr val="CCCCCC"/>
                </a:solidFill>
                <a:latin typeface="Calibri Light"/>
                <a:cs typeface="Calibri Light"/>
              </a:rPr>
              <a:t>||</a:t>
            </a:r>
            <a:endParaRPr lang="en-US" dirty="0">
              <a:latin typeface="Calibri Light"/>
              <a:cs typeface="Calibri Light"/>
            </a:endParaRPr>
          </a:p>
        </p:txBody>
      </p:sp>
      <p:sp>
        <p:nvSpPr>
          <p:cNvPr id="14" name="Textplatzhalter 13"/>
          <p:cNvSpPr>
            <a:spLocks noGrp="1"/>
          </p:cNvSpPr>
          <p:nvPr>
            <p:ph type="body" sz="quarter" idx="13"/>
          </p:nvPr>
        </p:nvSpPr>
        <p:spPr>
          <a:xfrm>
            <a:off x="507110" y="208060"/>
            <a:ext cx="4713287" cy="40139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latin typeface="+mj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16" name="Textplatzhalter 15"/>
          <p:cNvSpPr>
            <a:spLocks noGrp="1"/>
          </p:cNvSpPr>
          <p:nvPr>
            <p:ph type="body" sz="quarter" idx="14"/>
          </p:nvPr>
        </p:nvSpPr>
        <p:spPr>
          <a:xfrm>
            <a:off x="339725" y="1023938"/>
            <a:ext cx="8567094" cy="334645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latin typeface="+mj-lt"/>
              </a:defRPr>
            </a:lvl1pPr>
          </a:lstStyle>
          <a:p>
            <a:pPr lvl="0"/>
            <a:r>
              <a:rPr lang="de-DE"/>
              <a:t>Mastertextformat bearbeiten</a:t>
            </a:r>
          </a:p>
        </p:txBody>
      </p:sp>
      <p:pic>
        <p:nvPicPr>
          <p:cNvPr id="7" name="Grafik 6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99F0E089-B7DC-C52A-57C4-E53AB63D9DD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946150" y="187318"/>
            <a:ext cx="1967019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401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feld 6"/>
          <p:cNvSpPr txBox="1"/>
          <p:nvPr userDrawn="1"/>
        </p:nvSpPr>
        <p:spPr>
          <a:xfrm>
            <a:off x="382846" y="1271934"/>
            <a:ext cx="809038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3525139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973962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Tm="0">
        <p:fade/>
      </p:transition>
    </mc:Choice>
    <mc:Fallback xmlns="">
      <p:transition xmlns:p14="http://schemas.microsoft.com/office/powerpoint/2010/main" spd="med" advTm="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28650" y="274638"/>
            <a:ext cx="7886700" cy="9937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28650" y="1370013"/>
            <a:ext cx="7886700" cy="32623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29A82-5891-4FE4-8B90-C494AC8C645A}" type="datetime1">
              <a:rPr lang="de-DE" smtClean="0"/>
              <a:t>14.05.2025</a:t>
            </a:fld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130775-CD1A-4EBD-8D19-435ECBD6D52E}" type="slidenum">
              <a:rPr lang="de-DE" smtClean="0"/>
              <a:t>‹Nr.›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4276123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3" r:id="rId2"/>
    <p:sldLayoutId id="2147483665" r:id="rId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/>
          <p:cNvSpPr txBox="1"/>
          <p:nvPr/>
        </p:nvSpPr>
        <p:spPr>
          <a:xfrm>
            <a:off x="135464" y="3627967"/>
            <a:ext cx="8877301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4400" spc="-15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FLEXIBLE PAPER HANDLING SOLUTIONS</a:t>
            </a:r>
          </a:p>
          <a:p>
            <a:r>
              <a:rPr lang="de-DE" sz="2000" dirty="0">
                <a:solidFill>
                  <a:schemeClr val="bg1"/>
                </a:solidFill>
                <a:latin typeface="Calibri Light" panose="020F0302020204030204" pitchFamily="34" charset="0"/>
                <a:cs typeface="Calibri Light" panose="020F0302020204030204" pitchFamily="34" charset="0"/>
              </a:rPr>
              <a:t>Flexibel – Intelligent – Effizient</a:t>
            </a:r>
          </a:p>
        </p:txBody>
      </p:sp>
      <p:pic>
        <p:nvPicPr>
          <p:cNvPr id="5" name="Grafik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4273" y="198588"/>
            <a:ext cx="3132097" cy="774952"/>
          </a:xfrm>
          <a:prstGeom prst="rect">
            <a:avLst/>
          </a:prstGeom>
        </p:spPr>
      </p:pic>
      <p:sp>
        <p:nvSpPr>
          <p:cNvPr id="7" name="Rechteck 6">
            <a:extLst>
              <a:ext uri="{FF2B5EF4-FFF2-40B4-BE49-F238E27FC236}">
                <a16:creationId xmlns:a16="http://schemas.microsoft.com/office/drawing/2014/main" id="{1723DFF1-6ADE-C752-7BE0-AECBFE3317A8}"/>
              </a:ext>
            </a:extLst>
          </p:cNvPr>
          <p:cNvSpPr/>
          <p:nvPr/>
        </p:nvSpPr>
        <p:spPr>
          <a:xfrm>
            <a:off x="-135801" y="-162381"/>
            <a:ext cx="9690100" cy="5659966"/>
          </a:xfrm>
          <a:prstGeom prst="rect">
            <a:avLst/>
          </a:prstGeom>
          <a:solidFill>
            <a:srgbClr val="005AB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dirty="0"/>
          </a:p>
        </p:txBody>
      </p:sp>
      <p:pic>
        <p:nvPicPr>
          <p:cNvPr id="9" name="Grafik 8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94CF6EC4-A27E-3A79-7D29-B0F9227A36EA}"/>
              </a:ext>
            </a:extLst>
          </p:cNvPr>
          <p:cNvPicPr>
            <a:picLocks noChangeAspect="1"/>
          </p:cNvPicPr>
          <p:nvPr/>
        </p:nvPicPr>
        <p:blipFill>
          <a:blip r:embed="rId4">
            <a:duotone>
              <a:schemeClr val="bg2">
                <a:shade val="45000"/>
                <a:satMod val="135000"/>
              </a:schemeClr>
              <a:prstClr val="white"/>
            </a:duotone>
            <a:alphaModFix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artisticPhotocopy trans="0"/>
                    </a14:imgEffect>
                    <a14:imgEffect>
                      <a14:colorTemperature colorTemp="6457"/>
                    </a14:imgEffect>
                    <a14:imgEffect>
                      <a14:saturation sat="4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2698456" y="1986079"/>
            <a:ext cx="3747087" cy="16989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27368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806436"/>
            <a:ext cx="3522133" cy="3337064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5130800" y="2810933"/>
            <a:ext cx="3876634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000" dirty="0"/>
              <a:t>Projektorganisation </a:t>
            </a:r>
          </a:p>
          <a:p>
            <a:r>
              <a:rPr lang="de-DE" sz="2000" dirty="0"/>
              <a:t>Projekt: </a:t>
            </a:r>
            <a:r>
              <a:rPr lang="de-DE" sz="2000" dirty="0">
                <a:solidFill>
                  <a:srgbClr val="FF0000"/>
                </a:solidFill>
              </a:rPr>
              <a:t>&lt;?&gt;</a:t>
            </a:r>
          </a:p>
          <a:p>
            <a:r>
              <a:rPr lang="en-US" sz="2000" b="1" dirty="0">
                <a:solidFill>
                  <a:srgbClr val="FF0000"/>
                </a:solidFill>
                <a:latin typeface="+mj-lt"/>
              </a:rPr>
              <a:t>MJE / GRZ</a:t>
            </a:r>
          </a:p>
          <a:p>
            <a:endParaRPr lang="en-US" sz="2000" b="1" dirty="0">
              <a:latin typeface="+mj-lt"/>
            </a:endParaRPr>
          </a:p>
          <a:p>
            <a:fld id="{DE3F1144-8229-47DE-BCC5-3B6BFDBBC040}" type="datetime1">
              <a:rPr lang="de-DE" sz="2000" b="1" smtClean="0">
                <a:latin typeface="+mj-lt"/>
              </a:rPr>
              <a:t>14.05.2025</a:t>
            </a:fld>
            <a:endParaRPr lang="de-DE" sz="2000" b="1" dirty="0">
              <a:latin typeface="+mj-lt"/>
            </a:endParaRPr>
          </a:p>
        </p:txBody>
      </p:sp>
      <p:pic>
        <p:nvPicPr>
          <p:cNvPr id="5" name="Grafik 4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DD20C846-8003-A3CD-5474-3919ED3B2DF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46150" y="187318"/>
            <a:ext cx="1967019" cy="8918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6179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39200" y="604545"/>
            <a:ext cx="4686300" cy="0"/>
          </a:xfrm>
          <a:prstGeom prst="line">
            <a:avLst/>
          </a:prstGeom>
          <a:ln w="12700">
            <a:gradFill flip="none" rotWithShape="1">
              <a:gsLst>
                <a:gs pos="0">
                  <a:schemeClr val="bg1">
                    <a:lumMod val="50000"/>
                  </a:schemeClr>
                </a:gs>
                <a:gs pos="80000">
                  <a:srgbClr val="FFFFFF"/>
                </a:gs>
              </a:gsLst>
              <a:lin ang="0" scaled="1"/>
              <a:tileRect/>
            </a:gra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>
          <a:xfrm>
            <a:off x="142874" y="4766073"/>
            <a:ext cx="3124573" cy="274637"/>
          </a:xfrm>
        </p:spPr>
        <p:txBody>
          <a:bodyPr/>
          <a:lstStyle/>
          <a:p>
            <a:fld id="{24CA4129-75E2-4074-B629-D02F8DCF5D7B}" type="datetime1">
              <a:rPr lang="de-DE" smtClean="0"/>
              <a:t>14.05.2025</a:t>
            </a:fld>
            <a:r>
              <a:rPr lang="de-DE" dirty="0"/>
              <a:t> , Projektorganigramm_ZFK.ppt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3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>
                <a:cs typeface="Calibri Light"/>
              </a:rPr>
              <a:t>Scope / </a:t>
            </a:r>
            <a:r>
              <a:rPr lang="en-US" dirty="0" err="1">
                <a:cs typeface="Calibri Light"/>
              </a:rPr>
              <a:t>Ziel</a:t>
            </a:r>
            <a:endParaRPr lang="en-US" dirty="0">
              <a:cs typeface="Calibri Light"/>
            </a:endParaRPr>
          </a:p>
          <a:p>
            <a:endParaRPr lang="de-DE" dirty="0"/>
          </a:p>
        </p:txBody>
      </p:sp>
      <p:sp>
        <p:nvSpPr>
          <p:cNvPr id="8" name="Textfeld 7"/>
          <p:cNvSpPr txBox="1"/>
          <p:nvPr/>
        </p:nvSpPr>
        <p:spPr>
          <a:xfrm>
            <a:off x="339200" y="998621"/>
            <a:ext cx="748934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Dieses Dokument zeigt die Organisation des Projektes </a:t>
            </a:r>
            <a:r>
              <a:rPr lang="de-DE" sz="1800" b="1" u="sng" dirty="0">
                <a:solidFill>
                  <a:srgbClr val="FF0000"/>
                </a:solidFill>
              </a:rPr>
              <a:t>&lt;?&gt;</a:t>
            </a:r>
            <a:r>
              <a:rPr lang="de-DE" dirty="0"/>
              <a:t>.</a:t>
            </a:r>
          </a:p>
          <a:p>
            <a:r>
              <a:rPr lang="de-DE" dirty="0"/>
              <a:t>Es beschreibt zusätzlich, was für eine erfolgreiche Durchführung eines Projektes notwendig ist.</a:t>
            </a:r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9C3B95C4-906D-486C-9B3D-32C16AB427B5}"/>
              </a:ext>
            </a:extLst>
          </p:cNvPr>
          <p:cNvSpPr txBox="1"/>
          <p:nvPr/>
        </p:nvSpPr>
        <p:spPr>
          <a:xfrm>
            <a:off x="5876555" y="3010575"/>
            <a:ext cx="3155031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PI = Projektingenieur</a:t>
            </a:r>
          </a:p>
          <a:p>
            <a:r>
              <a:rPr lang="de-DE" sz="1050" dirty="0"/>
              <a:t>AKV = Aufgaben / Kompetenzen / Verantwortung</a:t>
            </a:r>
          </a:p>
          <a:p>
            <a:r>
              <a:rPr lang="de-DE" sz="1050" dirty="0"/>
              <a:t>MAB = Müller Apparatebau</a:t>
            </a:r>
          </a:p>
          <a:p>
            <a:r>
              <a:rPr lang="de-DE" sz="1050" dirty="0"/>
              <a:t>PL = Projektleiter</a:t>
            </a:r>
          </a:p>
          <a:p>
            <a:r>
              <a:rPr lang="de-DE" sz="1050" dirty="0" err="1"/>
              <a:t>Sys</a:t>
            </a:r>
            <a:r>
              <a:rPr lang="de-DE" sz="1050" dirty="0"/>
              <a:t>. Eng = System-Engineer / System-Verantwortlicher</a:t>
            </a:r>
          </a:p>
          <a:p>
            <a:r>
              <a:rPr lang="de-DE" sz="1050" dirty="0"/>
              <a:t>DEV = Entwicklung</a:t>
            </a:r>
          </a:p>
          <a:p>
            <a:r>
              <a:rPr lang="de-DE" sz="1050" dirty="0"/>
              <a:t>E/E = Elektrik / Elektronik</a:t>
            </a:r>
          </a:p>
          <a:p>
            <a:r>
              <a:rPr lang="de-DE" sz="1050" dirty="0"/>
              <a:t>Man. = Manager</a:t>
            </a:r>
          </a:p>
          <a:p>
            <a:r>
              <a:rPr lang="de-DE" sz="1050" dirty="0"/>
              <a:t>PM = Projektmanagement</a:t>
            </a:r>
          </a:p>
          <a:p>
            <a:r>
              <a:rPr lang="de-DE" sz="1050" dirty="0"/>
              <a:t>GF = Geschäftsführung</a:t>
            </a:r>
          </a:p>
          <a:p>
            <a:r>
              <a:rPr lang="de-DE" sz="1050" dirty="0"/>
              <a:t>T&amp;V = Test und Validierung</a:t>
            </a:r>
          </a:p>
          <a:p>
            <a:r>
              <a:rPr lang="de-DE" sz="1050" dirty="0"/>
              <a:t>FÜT = Führungsteam</a:t>
            </a:r>
          </a:p>
        </p:txBody>
      </p:sp>
    </p:spTree>
    <p:extLst>
      <p:ext uri="{BB962C8B-B14F-4D97-AF65-F5344CB8AC3E}">
        <p14:creationId xmlns:p14="http://schemas.microsoft.com/office/powerpoint/2010/main" val="3385809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4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Was sind Projekte ?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/>
          </a:bodyPr>
          <a:lstStyle/>
          <a:p>
            <a:r>
              <a:rPr lang="de-DE" b="1" dirty="0">
                <a:solidFill>
                  <a:srgbClr val="000000"/>
                </a:solidFill>
              </a:rPr>
              <a:t>Projekte </a:t>
            </a:r>
            <a:r>
              <a:rPr lang="de-DE" dirty="0">
                <a:solidFill>
                  <a:srgbClr val="000000"/>
                </a:solidFill>
              </a:rPr>
              <a:t>sind Aufgaben</a:t>
            </a:r>
          </a:p>
          <a:p>
            <a:endParaRPr lang="de-DE" dirty="0">
              <a:solidFill>
                <a:srgbClr val="00000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</a:rPr>
              <a:t>mit einer spezifischen </a:t>
            </a:r>
            <a:r>
              <a:rPr lang="de-DE" b="1" dirty="0">
                <a:solidFill>
                  <a:srgbClr val="000000"/>
                </a:solidFill>
              </a:rPr>
              <a:t>Zielvorgabe</a:t>
            </a:r>
            <a:r>
              <a:rPr lang="de-DE" dirty="0">
                <a:solidFill>
                  <a:srgbClr val="000000"/>
                </a:solidFill>
              </a:rPr>
              <a:t>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</a:rPr>
              <a:t>mit einem klar definiertem </a:t>
            </a:r>
            <a:r>
              <a:rPr lang="de-DE" b="1" dirty="0">
                <a:solidFill>
                  <a:srgbClr val="000000"/>
                </a:solidFill>
              </a:rPr>
              <a:t>Anfang und Ende</a:t>
            </a:r>
            <a:r>
              <a:rPr lang="de-DE" dirty="0">
                <a:solidFill>
                  <a:srgbClr val="000000"/>
                </a:solidFill>
              </a:rPr>
              <a:t>,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>
                <a:solidFill>
                  <a:srgbClr val="000000"/>
                </a:solidFill>
              </a:rPr>
              <a:t>von hoher </a:t>
            </a:r>
            <a:r>
              <a:rPr lang="de-DE" b="1" dirty="0">
                <a:solidFill>
                  <a:srgbClr val="000000"/>
                </a:solidFill>
              </a:rPr>
              <a:t>Komplexität</a:t>
            </a:r>
            <a:r>
              <a:rPr lang="de-DE" dirty="0">
                <a:solidFill>
                  <a:srgbClr val="000000"/>
                </a:solidFill>
              </a:rPr>
              <a:t>, die interdisziplinäre </a:t>
            </a:r>
            <a:r>
              <a:rPr lang="de-DE" b="1" dirty="0">
                <a:solidFill>
                  <a:srgbClr val="000000"/>
                </a:solidFill>
              </a:rPr>
              <a:t>Teamarbeit </a:t>
            </a:r>
            <a:r>
              <a:rPr lang="de-DE" dirty="0">
                <a:solidFill>
                  <a:srgbClr val="000000"/>
                </a:solidFill>
              </a:rPr>
              <a:t>erforderlich machen.</a:t>
            </a:r>
          </a:p>
          <a:p>
            <a:endParaRPr lang="de-DE" dirty="0">
              <a:solidFill>
                <a:srgbClr val="000000"/>
              </a:solidFill>
              <a:latin typeface="Verdana" panose="020B0604030504040204" pitchFamily="34" charset="0"/>
            </a:endParaRPr>
          </a:p>
          <a:p>
            <a:endParaRPr lang="de-DE" dirty="0"/>
          </a:p>
        </p:txBody>
      </p:sp>
      <p:sp>
        <p:nvSpPr>
          <p:cNvPr id="6" name="Datumsplatzhalter 1">
            <a:extLst>
              <a:ext uri="{FF2B5EF4-FFF2-40B4-BE49-F238E27FC236}">
                <a16:creationId xmlns:a16="http://schemas.microsoft.com/office/drawing/2014/main" id="{568732DC-5E49-248C-8005-5ADCF49E0F9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766073"/>
            <a:ext cx="3124573" cy="274637"/>
          </a:xfrm>
        </p:spPr>
        <p:txBody>
          <a:bodyPr/>
          <a:lstStyle/>
          <a:p>
            <a:fld id="{24CA4129-75E2-4074-B629-D02F8DCF5D7B}" type="datetime1">
              <a:rPr lang="de-DE" smtClean="0"/>
              <a:t>14.05.2025</a:t>
            </a:fld>
            <a:r>
              <a:rPr lang="de-DE" dirty="0"/>
              <a:t> , Projektorganigramm_ZFK.ppt</a:t>
            </a:r>
          </a:p>
        </p:txBody>
      </p:sp>
    </p:spTree>
    <p:extLst>
      <p:ext uri="{BB962C8B-B14F-4D97-AF65-F5344CB8AC3E}">
        <p14:creationId xmlns:p14="http://schemas.microsoft.com/office/powerpoint/2010/main" val="33046326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5</a:t>
            </a:fld>
            <a:endParaRPr lang="de-DE" dirty="0"/>
          </a:p>
        </p:txBody>
      </p:sp>
      <p:sp>
        <p:nvSpPr>
          <p:cNvPr id="3" name="Textplatzhalter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Projektorganigramm Zuführkanal</a:t>
            </a:r>
          </a:p>
          <a:p>
            <a:endParaRPr lang="de-DE" dirty="0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43E6CB63-C4A6-4235-B20E-61436CA70C79}"/>
              </a:ext>
            </a:extLst>
          </p:cNvPr>
          <p:cNvSpPr/>
          <p:nvPr/>
        </p:nvSpPr>
        <p:spPr>
          <a:xfrm>
            <a:off x="3582963" y="2092001"/>
            <a:ext cx="1363233" cy="1838587"/>
          </a:xfrm>
          <a:prstGeom prst="ellipse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4D556800-64A1-45E8-8D10-B3AC3854B188}"/>
              </a:ext>
            </a:extLst>
          </p:cNvPr>
          <p:cNvSpPr/>
          <p:nvPr/>
        </p:nvSpPr>
        <p:spPr>
          <a:xfrm>
            <a:off x="3786313" y="2379648"/>
            <a:ext cx="949911" cy="639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51B745E0-3C2F-4FB6-858F-700DFF43759B}"/>
              </a:ext>
            </a:extLst>
          </p:cNvPr>
          <p:cNvSpPr txBox="1"/>
          <p:nvPr/>
        </p:nvSpPr>
        <p:spPr>
          <a:xfrm>
            <a:off x="4060732" y="2514578"/>
            <a:ext cx="3289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PL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292CECAE-B882-4D6E-932D-77CFC5283B35}"/>
              </a:ext>
            </a:extLst>
          </p:cNvPr>
          <p:cNvSpPr/>
          <p:nvPr/>
        </p:nvSpPr>
        <p:spPr>
          <a:xfrm>
            <a:off x="3786313" y="3191045"/>
            <a:ext cx="949911" cy="639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/>
          </a:p>
        </p:txBody>
      </p:sp>
      <p:sp>
        <p:nvSpPr>
          <p:cNvPr id="11" name="Textfeld 10">
            <a:extLst>
              <a:ext uri="{FF2B5EF4-FFF2-40B4-BE49-F238E27FC236}">
                <a16:creationId xmlns:a16="http://schemas.microsoft.com/office/drawing/2014/main" id="{D5D8C32F-1AA4-47AC-8D40-273B9BF8D61F}"/>
              </a:ext>
            </a:extLst>
          </p:cNvPr>
          <p:cNvSpPr txBox="1"/>
          <p:nvPr/>
        </p:nvSpPr>
        <p:spPr>
          <a:xfrm>
            <a:off x="3945501" y="3372141"/>
            <a:ext cx="68313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 err="1"/>
              <a:t>Sys</a:t>
            </a:r>
            <a:r>
              <a:rPr lang="de-DE" sz="1200" dirty="0"/>
              <a:t>. Eng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7022AB43-BD84-4AE8-B159-9C7397FCF1FD}"/>
              </a:ext>
            </a:extLst>
          </p:cNvPr>
          <p:cNvSpPr/>
          <p:nvPr/>
        </p:nvSpPr>
        <p:spPr>
          <a:xfrm>
            <a:off x="4994738" y="3945188"/>
            <a:ext cx="949911" cy="639192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>
            <a:extLst>
              <a:ext uri="{FF2B5EF4-FFF2-40B4-BE49-F238E27FC236}">
                <a16:creationId xmlns:a16="http://schemas.microsoft.com/office/drawing/2014/main" id="{75BA61FF-036B-48FD-AE49-831C7545ADBB}"/>
              </a:ext>
            </a:extLst>
          </p:cNvPr>
          <p:cNvSpPr txBox="1"/>
          <p:nvPr/>
        </p:nvSpPr>
        <p:spPr>
          <a:xfrm>
            <a:off x="5133702" y="3945188"/>
            <a:ext cx="70801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Dev</a:t>
            </a:r>
            <a:r>
              <a:rPr lang="de-DE" dirty="0"/>
              <a:t>.- </a:t>
            </a:r>
          </a:p>
          <a:p>
            <a:r>
              <a:rPr lang="de-DE" dirty="0"/>
              <a:t>Man.</a:t>
            </a:r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DB12B757-927D-407B-9907-1C35212051F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6713857" y="3047052"/>
            <a:ext cx="388995" cy="869735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B6C6A999-4D93-4BA2-932C-9FCCDCE1094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55727" y="2092001"/>
            <a:ext cx="407801" cy="869734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DDBD8700-FD7A-4736-9D55-356017B173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854245" y="2101250"/>
            <a:ext cx="388995" cy="869735"/>
          </a:xfrm>
          <a:prstGeom prst="rect">
            <a:avLst/>
          </a:prstGeom>
        </p:spPr>
      </p:pic>
      <p:pic>
        <p:nvPicPr>
          <p:cNvPr id="17" name="Grafik 16">
            <a:extLst>
              <a:ext uri="{FF2B5EF4-FFF2-40B4-BE49-F238E27FC236}">
                <a16:creationId xmlns:a16="http://schemas.microsoft.com/office/drawing/2014/main" id="{DF65C470-A3AB-45B0-A8F3-6045BCE6ED5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33902" y="3085692"/>
            <a:ext cx="407801" cy="869734"/>
          </a:xfrm>
          <a:prstGeom prst="rect">
            <a:avLst/>
          </a:prstGeom>
        </p:spPr>
      </p:pic>
      <p:sp>
        <p:nvSpPr>
          <p:cNvPr id="18" name="Ellipse 17">
            <a:extLst>
              <a:ext uri="{FF2B5EF4-FFF2-40B4-BE49-F238E27FC236}">
                <a16:creationId xmlns:a16="http://schemas.microsoft.com/office/drawing/2014/main" id="{783640D5-0166-4DF4-8415-6DE58F488FEF}"/>
              </a:ext>
            </a:extLst>
          </p:cNvPr>
          <p:cNvSpPr/>
          <p:nvPr/>
        </p:nvSpPr>
        <p:spPr>
          <a:xfrm>
            <a:off x="5791483" y="1629673"/>
            <a:ext cx="3018408" cy="2760955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Textfeld 20">
            <a:extLst>
              <a:ext uri="{FF2B5EF4-FFF2-40B4-BE49-F238E27FC236}">
                <a16:creationId xmlns:a16="http://schemas.microsoft.com/office/drawing/2014/main" id="{0DF8A18C-9684-4295-8EC0-74CEDE49351C}"/>
              </a:ext>
            </a:extLst>
          </p:cNvPr>
          <p:cNvSpPr txBox="1"/>
          <p:nvPr/>
        </p:nvSpPr>
        <p:spPr>
          <a:xfrm>
            <a:off x="184430" y="1930498"/>
            <a:ext cx="910827" cy="110799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100" dirty="0"/>
              <a:t>- Validierung</a:t>
            </a:r>
          </a:p>
          <a:p>
            <a:r>
              <a:rPr lang="de-DE" sz="1100" dirty="0"/>
              <a:t>- Produktion</a:t>
            </a:r>
          </a:p>
          <a:p>
            <a:r>
              <a:rPr lang="de-DE" sz="1100" dirty="0"/>
              <a:t>- Qualität</a:t>
            </a:r>
          </a:p>
          <a:p>
            <a:r>
              <a:rPr lang="de-DE" sz="1100" dirty="0"/>
              <a:t>- Vertrieb</a:t>
            </a:r>
          </a:p>
          <a:p>
            <a:r>
              <a:rPr lang="de-DE" sz="1100" dirty="0"/>
              <a:t>- Controlling</a:t>
            </a:r>
          </a:p>
          <a:p>
            <a:r>
              <a:rPr lang="de-DE" sz="1100" dirty="0"/>
              <a:t>- </a:t>
            </a:r>
            <a:r>
              <a:rPr lang="de-DE" sz="1100" dirty="0" err="1"/>
              <a:t>Staging</a:t>
            </a:r>
            <a:endParaRPr lang="de-DE" sz="1100" dirty="0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3843C113-546C-4443-BA52-C4663AC4AAB6}"/>
              </a:ext>
            </a:extLst>
          </p:cNvPr>
          <p:cNvSpPr txBox="1"/>
          <p:nvPr/>
        </p:nvSpPr>
        <p:spPr>
          <a:xfrm>
            <a:off x="7092331" y="1028675"/>
            <a:ext cx="68672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 err="1"/>
              <a:t>Dev</a:t>
            </a:r>
            <a:r>
              <a:rPr lang="de-DE" dirty="0"/>
              <a:t>.-</a:t>
            </a:r>
          </a:p>
          <a:p>
            <a:r>
              <a:rPr lang="de-DE" dirty="0"/>
              <a:t>Team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4145B937-3E51-4F3A-9BE0-11506AFE8A1E}"/>
              </a:ext>
            </a:extLst>
          </p:cNvPr>
          <p:cNvSpPr txBox="1"/>
          <p:nvPr/>
        </p:nvSpPr>
        <p:spPr>
          <a:xfrm>
            <a:off x="4051991" y="1826347"/>
            <a:ext cx="396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PM</a:t>
            </a:r>
          </a:p>
        </p:txBody>
      </p:sp>
      <p:sp>
        <p:nvSpPr>
          <p:cNvPr id="26" name="Ellipse 25">
            <a:extLst>
              <a:ext uri="{FF2B5EF4-FFF2-40B4-BE49-F238E27FC236}">
                <a16:creationId xmlns:a16="http://schemas.microsoft.com/office/drawing/2014/main" id="{A9CBF8DB-5575-4A5A-8D4E-0ADC4249CCCE}"/>
              </a:ext>
            </a:extLst>
          </p:cNvPr>
          <p:cNvSpPr/>
          <p:nvPr/>
        </p:nvSpPr>
        <p:spPr>
          <a:xfrm>
            <a:off x="2311398" y="854249"/>
            <a:ext cx="663629" cy="526133"/>
          </a:xfrm>
          <a:prstGeom prst="ellipse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200" b="1" dirty="0"/>
          </a:p>
        </p:txBody>
      </p:sp>
      <p:sp>
        <p:nvSpPr>
          <p:cNvPr id="27" name="Textfeld 26">
            <a:extLst>
              <a:ext uri="{FF2B5EF4-FFF2-40B4-BE49-F238E27FC236}">
                <a16:creationId xmlns:a16="http://schemas.microsoft.com/office/drawing/2014/main" id="{B9350F6B-8412-4F5C-8F16-4F484DB52AEB}"/>
              </a:ext>
            </a:extLst>
          </p:cNvPr>
          <p:cNvSpPr txBox="1"/>
          <p:nvPr/>
        </p:nvSpPr>
        <p:spPr>
          <a:xfrm>
            <a:off x="2355751" y="973231"/>
            <a:ext cx="57977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200" dirty="0"/>
              <a:t>Kunde</a:t>
            </a:r>
          </a:p>
        </p:txBody>
      </p:sp>
      <p:cxnSp>
        <p:nvCxnSpPr>
          <p:cNvPr id="28" name="Gerader Verbinder 27">
            <a:extLst>
              <a:ext uri="{FF2B5EF4-FFF2-40B4-BE49-F238E27FC236}">
                <a16:creationId xmlns:a16="http://schemas.microsoft.com/office/drawing/2014/main" id="{FB9C0790-9C33-43A6-8C8B-9738BC8D58BE}"/>
              </a:ext>
            </a:extLst>
          </p:cNvPr>
          <p:cNvCxnSpPr>
            <a:cxnSpLocks/>
            <a:stCxn id="8" idx="1"/>
            <a:endCxn id="26" idx="5"/>
          </p:cNvCxnSpPr>
          <p:nvPr/>
        </p:nvCxnSpPr>
        <p:spPr>
          <a:xfrm flipH="1" flipV="1">
            <a:off x="2877841" y="1303332"/>
            <a:ext cx="1047583" cy="116992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feld 28">
            <a:extLst>
              <a:ext uri="{FF2B5EF4-FFF2-40B4-BE49-F238E27FC236}">
                <a16:creationId xmlns:a16="http://schemas.microsoft.com/office/drawing/2014/main" id="{573C312F-A43B-40B3-B70A-AD2DE3DEB567}"/>
              </a:ext>
            </a:extLst>
          </p:cNvPr>
          <p:cNvSpPr txBox="1"/>
          <p:nvPr/>
        </p:nvSpPr>
        <p:spPr>
          <a:xfrm>
            <a:off x="184430" y="3136575"/>
            <a:ext cx="1186543" cy="4308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100" dirty="0"/>
              <a:t>- Service</a:t>
            </a:r>
          </a:p>
          <a:p>
            <a:r>
              <a:rPr lang="de-DE" sz="1100" dirty="0"/>
              <a:t>- Dokumentation</a:t>
            </a:r>
          </a:p>
        </p:txBody>
      </p:sp>
      <p:cxnSp>
        <p:nvCxnSpPr>
          <p:cNvPr id="30" name="Gerader Verbinder 29">
            <a:extLst>
              <a:ext uri="{FF2B5EF4-FFF2-40B4-BE49-F238E27FC236}">
                <a16:creationId xmlns:a16="http://schemas.microsoft.com/office/drawing/2014/main" id="{48D2F95D-933D-43CA-B524-1779CD5FF3C7}"/>
              </a:ext>
            </a:extLst>
          </p:cNvPr>
          <p:cNvCxnSpPr>
            <a:cxnSpLocks/>
            <a:stCxn id="10" idx="2"/>
            <a:endCxn id="29" idx="3"/>
          </p:cNvCxnSpPr>
          <p:nvPr/>
        </p:nvCxnSpPr>
        <p:spPr>
          <a:xfrm flipH="1" flipV="1">
            <a:off x="1370973" y="3352019"/>
            <a:ext cx="2415340" cy="15862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r Verbinder 30">
            <a:extLst>
              <a:ext uri="{FF2B5EF4-FFF2-40B4-BE49-F238E27FC236}">
                <a16:creationId xmlns:a16="http://schemas.microsoft.com/office/drawing/2014/main" id="{3F6EE8F5-5EC3-4A53-9AF3-98DBF3B589DD}"/>
              </a:ext>
            </a:extLst>
          </p:cNvPr>
          <p:cNvCxnSpPr>
            <a:cxnSpLocks/>
          </p:cNvCxnSpPr>
          <p:nvPr/>
        </p:nvCxnSpPr>
        <p:spPr>
          <a:xfrm flipH="1">
            <a:off x="1095257" y="2418182"/>
            <a:ext cx="2657376" cy="678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feld 31">
            <a:extLst>
              <a:ext uri="{FF2B5EF4-FFF2-40B4-BE49-F238E27FC236}">
                <a16:creationId xmlns:a16="http://schemas.microsoft.com/office/drawing/2014/main" id="{E0642693-688C-475B-B661-03B3D1CABF9E}"/>
              </a:ext>
            </a:extLst>
          </p:cNvPr>
          <p:cNvSpPr txBox="1"/>
          <p:nvPr/>
        </p:nvSpPr>
        <p:spPr>
          <a:xfrm>
            <a:off x="178227" y="1564737"/>
            <a:ext cx="649537" cy="26161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1100" dirty="0"/>
              <a:t>GF MAB</a:t>
            </a:r>
          </a:p>
        </p:txBody>
      </p:sp>
      <p:cxnSp>
        <p:nvCxnSpPr>
          <p:cNvPr id="33" name="Gerader Verbinder 32">
            <a:extLst>
              <a:ext uri="{FF2B5EF4-FFF2-40B4-BE49-F238E27FC236}">
                <a16:creationId xmlns:a16="http://schemas.microsoft.com/office/drawing/2014/main" id="{4F18E0C5-7A48-4318-AAC2-49815E8A3C2A}"/>
              </a:ext>
            </a:extLst>
          </p:cNvPr>
          <p:cNvCxnSpPr>
            <a:cxnSpLocks/>
            <a:endCxn id="32" idx="3"/>
          </p:cNvCxnSpPr>
          <p:nvPr/>
        </p:nvCxnSpPr>
        <p:spPr>
          <a:xfrm flipH="1" flipV="1">
            <a:off x="827764" y="1695542"/>
            <a:ext cx="2955077" cy="79236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Gerader Verbinder 42">
            <a:extLst>
              <a:ext uri="{FF2B5EF4-FFF2-40B4-BE49-F238E27FC236}">
                <a16:creationId xmlns:a16="http://schemas.microsoft.com/office/drawing/2014/main" id="{C3D6A5DE-5D6E-4DAE-BD1E-3B00CAEB7954}"/>
              </a:ext>
            </a:extLst>
          </p:cNvPr>
          <p:cNvCxnSpPr>
            <a:cxnSpLocks/>
            <a:stCxn id="7" idx="5"/>
          </p:cNvCxnSpPr>
          <p:nvPr/>
        </p:nvCxnSpPr>
        <p:spPr>
          <a:xfrm>
            <a:off x="4746555" y="3661333"/>
            <a:ext cx="494091" cy="32876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Pfeil: nach unten 53">
            <a:extLst>
              <a:ext uri="{FF2B5EF4-FFF2-40B4-BE49-F238E27FC236}">
                <a16:creationId xmlns:a16="http://schemas.microsoft.com/office/drawing/2014/main" id="{F0A332BA-468A-424A-A198-BC9D712C9BE9}"/>
              </a:ext>
            </a:extLst>
          </p:cNvPr>
          <p:cNvSpPr/>
          <p:nvPr/>
        </p:nvSpPr>
        <p:spPr>
          <a:xfrm>
            <a:off x="4169961" y="3106182"/>
            <a:ext cx="209972" cy="25785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55" name="Pfeil: nach rechts 54">
            <a:extLst>
              <a:ext uri="{FF2B5EF4-FFF2-40B4-BE49-F238E27FC236}">
                <a16:creationId xmlns:a16="http://schemas.microsoft.com/office/drawing/2014/main" id="{4868B774-3B59-4FF4-926A-CBB74B6B4221}"/>
              </a:ext>
            </a:extLst>
          </p:cNvPr>
          <p:cNvSpPr/>
          <p:nvPr/>
        </p:nvSpPr>
        <p:spPr>
          <a:xfrm rot="16200000">
            <a:off x="4119434" y="2845683"/>
            <a:ext cx="310053" cy="21094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61" name="Gerader Verbinder 60">
            <a:extLst>
              <a:ext uri="{FF2B5EF4-FFF2-40B4-BE49-F238E27FC236}">
                <a16:creationId xmlns:a16="http://schemas.microsoft.com/office/drawing/2014/main" id="{432F40BD-863C-40C5-ADA5-4E0D6D38EE7E}"/>
              </a:ext>
            </a:extLst>
          </p:cNvPr>
          <p:cNvCxnSpPr>
            <a:cxnSpLocks/>
            <a:stCxn id="8" idx="6"/>
          </p:cNvCxnSpPr>
          <p:nvPr/>
        </p:nvCxnSpPr>
        <p:spPr>
          <a:xfrm>
            <a:off x="4736224" y="2699244"/>
            <a:ext cx="1311942" cy="769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Gerader Verbinder 67">
            <a:extLst>
              <a:ext uri="{FF2B5EF4-FFF2-40B4-BE49-F238E27FC236}">
                <a16:creationId xmlns:a16="http://schemas.microsoft.com/office/drawing/2014/main" id="{6E30961F-37E0-4A30-A435-9A2C8B781F0C}"/>
              </a:ext>
            </a:extLst>
          </p:cNvPr>
          <p:cNvCxnSpPr>
            <a:cxnSpLocks/>
            <a:stCxn id="12" idx="6"/>
          </p:cNvCxnSpPr>
          <p:nvPr/>
        </p:nvCxnSpPr>
        <p:spPr>
          <a:xfrm flipV="1">
            <a:off x="5944649" y="3900113"/>
            <a:ext cx="412869" cy="3646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Gerader Verbinder 69">
            <a:extLst>
              <a:ext uri="{FF2B5EF4-FFF2-40B4-BE49-F238E27FC236}">
                <a16:creationId xmlns:a16="http://schemas.microsoft.com/office/drawing/2014/main" id="{CF9A3DBD-3463-46D1-B915-A51CC355B0F1}"/>
              </a:ext>
            </a:extLst>
          </p:cNvPr>
          <p:cNvCxnSpPr>
            <a:cxnSpLocks/>
          </p:cNvCxnSpPr>
          <p:nvPr/>
        </p:nvCxnSpPr>
        <p:spPr>
          <a:xfrm flipV="1">
            <a:off x="4732187" y="3481593"/>
            <a:ext cx="1381019" cy="550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feld 1">
            <a:extLst>
              <a:ext uri="{FF2B5EF4-FFF2-40B4-BE49-F238E27FC236}">
                <a16:creationId xmlns:a16="http://schemas.microsoft.com/office/drawing/2014/main" id="{A4DDE1A2-2176-473C-A18A-D065D10A65BA}"/>
              </a:ext>
            </a:extLst>
          </p:cNvPr>
          <p:cNvSpPr txBox="1"/>
          <p:nvPr/>
        </p:nvSpPr>
        <p:spPr>
          <a:xfrm>
            <a:off x="3718964" y="615174"/>
            <a:ext cx="2199641" cy="1200329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de-DE" sz="900" b="1" dirty="0"/>
              <a:t>Projektleitung :		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r>
              <a:rPr lang="de-DE" sz="900" b="1" dirty="0" err="1"/>
              <a:t>Sys</a:t>
            </a:r>
            <a:r>
              <a:rPr lang="de-DE" sz="900" b="1" dirty="0"/>
              <a:t>.-Eng. :		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r>
              <a:rPr lang="de-DE" sz="900" b="1" dirty="0"/>
              <a:t>DEV-Man. :		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endParaRPr lang="de-DE" sz="900" b="1" dirty="0"/>
          </a:p>
          <a:p>
            <a:r>
              <a:rPr lang="de-DE" sz="900" b="1" dirty="0"/>
              <a:t>Ansprech-Partner E/E Hardware : 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r>
              <a:rPr lang="de-DE" sz="900" b="1" dirty="0"/>
              <a:t>Ansprech-Partner E/E Software : 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r>
              <a:rPr lang="de-DE" sz="900" b="1" dirty="0"/>
              <a:t>Ansprech-Partner Konstruktion :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  <a:endParaRPr lang="de-DE" sz="900" b="1" dirty="0"/>
          </a:p>
          <a:p>
            <a:r>
              <a:rPr lang="de-DE" sz="900" b="1" dirty="0"/>
              <a:t>Ansprech-Partner Entw. begl. Test :	</a:t>
            </a:r>
            <a:r>
              <a:rPr lang="de-DE" sz="900" dirty="0">
                <a:solidFill>
                  <a:srgbClr val="FF0000"/>
                </a:solidFill>
              </a:rPr>
              <a:t>&lt;?&gt;</a:t>
            </a: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CB061D4D-039B-44F3-A15B-BAB27DA8276E}"/>
              </a:ext>
            </a:extLst>
          </p:cNvPr>
          <p:cNvSpPr txBox="1"/>
          <p:nvPr/>
        </p:nvSpPr>
        <p:spPr>
          <a:xfrm>
            <a:off x="4881799" y="3285950"/>
            <a:ext cx="944489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Systemtechnik</a:t>
            </a:r>
          </a:p>
        </p:txBody>
      </p:sp>
      <p:sp>
        <p:nvSpPr>
          <p:cNvPr id="39" name="Textfeld 38">
            <a:extLst>
              <a:ext uri="{FF2B5EF4-FFF2-40B4-BE49-F238E27FC236}">
                <a16:creationId xmlns:a16="http://schemas.microsoft.com/office/drawing/2014/main" id="{3CCB3DB1-2A3E-4455-92D6-D7BE457C3AE4}"/>
              </a:ext>
            </a:extLst>
          </p:cNvPr>
          <p:cNvSpPr txBox="1"/>
          <p:nvPr/>
        </p:nvSpPr>
        <p:spPr>
          <a:xfrm>
            <a:off x="4873720" y="2499598"/>
            <a:ext cx="10711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00" dirty="0"/>
              <a:t>Termine, Kosten,</a:t>
            </a:r>
          </a:p>
          <a:p>
            <a:r>
              <a:rPr lang="de-DE" sz="1000" dirty="0"/>
              <a:t>Organisation</a:t>
            </a:r>
          </a:p>
        </p:txBody>
      </p:sp>
      <p:sp>
        <p:nvSpPr>
          <p:cNvPr id="20" name="Textfeld 19">
            <a:extLst>
              <a:ext uri="{FF2B5EF4-FFF2-40B4-BE49-F238E27FC236}">
                <a16:creationId xmlns:a16="http://schemas.microsoft.com/office/drawing/2014/main" id="{7E0104EA-23A0-4540-B7B1-84B116CDD0E0}"/>
              </a:ext>
            </a:extLst>
          </p:cNvPr>
          <p:cNvSpPr txBox="1"/>
          <p:nvPr/>
        </p:nvSpPr>
        <p:spPr>
          <a:xfrm>
            <a:off x="4560928" y="4539972"/>
            <a:ext cx="2291012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050" dirty="0"/>
              <a:t>Eskalation &amp; Ressourcenverfügbarkeit,</a:t>
            </a:r>
          </a:p>
          <a:p>
            <a:r>
              <a:rPr lang="de-DE" sz="1050" dirty="0"/>
              <a:t>Sicherstellung Prozesseinhaltung</a:t>
            </a:r>
          </a:p>
        </p:txBody>
      </p:sp>
      <p:sp>
        <p:nvSpPr>
          <p:cNvPr id="51" name="Textfeld 50">
            <a:extLst>
              <a:ext uri="{FF2B5EF4-FFF2-40B4-BE49-F238E27FC236}">
                <a16:creationId xmlns:a16="http://schemas.microsoft.com/office/drawing/2014/main" id="{DE7B2ECE-2B15-432A-A55E-22B4F82F37CB}"/>
              </a:ext>
            </a:extLst>
          </p:cNvPr>
          <p:cNvSpPr txBox="1"/>
          <p:nvPr/>
        </p:nvSpPr>
        <p:spPr>
          <a:xfrm>
            <a:off x="1597049" y="3274338"/>
            <a:ext cx="174599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de-DE" dirty="0"/>
              <a:t>Sicherstellung Doku, Trainings</a:t>
            </a:r>
          </a:p>
        </p:txBody>
      </p:sp>
      <p:sp>
        <p:nvSpPr>
          <p:cNvPr id="44" name="Textfeld 43">
            <a:extLst>
              <a:ext uri="{FF2B5EF4-FFF2-40B4-BE49-F238E27FC236}">
                <a16:creationId xmlns:a16="http://schemas.microsoft.com/office/drawing/2014/main" id="{011F1F6C-E764-449B-82DB-7ABC354A2E65}"/>
              </a:ext>
            </a:extLst>
          </p:cNvPr>
          <p:cNvSpPr txBox="1"/>
          <p:nvPr/>
        </p:nvSpPr>
        <p:spPr>
          <a:xfrm>
            <a:off x="1706107" y="1921843"/>
            <a:ext cx="9717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de-DE" dirty="0"/>
              <a:t>Status / Report</a:t>
            </a:r>
          </a:p>
        </p:txBody>
      </p:sp>
      <p:sp>
        <p:nvSpPr>
          <p:cNvPr id="45" name="Textfeld 44">
            <a:extLst>
              <a:ext uri="{FF2B5EF4-FFF2-40B4-BE49-F238E27FC236}">
                <a16:creationId xmlns:a16="http://schemas.microsoft.com/office/drawing/2014/main" id="{68B99A16-C88A-4F02-A0BC-6AB72E043381}"/>
              </a:ext>
            </a:extLst>
          </p:cNvPr>
          <p:cNvSpPr txBox="1"/>
          <p:nvPr/>
        </p:nvSpPr>
        <p:spPr>
          <a:xfrm>
            <a:off x="2751274" y="1526728"/>
            <a:ext cx="97174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en-US"/>
            </a:defPPr>
            <a:lvl1pPr>
              <a:defRPr sz="1000"/>
            </a:lvl1pPr>
          </a:lstStyle>
          <a:p>
            <a:r>
              <a:rPr lang="de-DE" dirty="0"/>
              <a:t>Status / Report</a:t>
            </a:r>
          </a:p>
        </p:txBody>
      </p:sp>
      <p:sp>
        <p:nvSpPr>
          <p:cNvPr id="5" name="Textfeld 4">
            <a:extLst>
              <a:ext uri="{FF2B5EF4-FFF2-40B4-BE49-F238E27FC236}">
                <a16:creationId xmlns:a16="http://schemas.microsoft.com/office/drawing/2014/main" id="{DBE9BE69-F029-40B3-80C4-8775BA90DD3C}"/>
              </a:ext>
            </a:extLst>
          </p:cNvPr>
          <p:cNvSpPr txBox="1"/>
          <p:nvPr/>
        </p:nvSpPr>
        <p:spPr>
          <a:xfrm>
            <a:off x="145948" y="4076156"/>
            <a:ext cx="443592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u="sng" dirty="0">
                <a:latin typeface="+mj-lt"/>
              </a:rPr>
              <a:t>Kernteam-Mitglieder: </a:t>
            </a:r>
          </a:p>
          <a:p>
            <a:r>
              <a:rPr lang="de-DE" sz="1200" b="1" dirty="0">
                <a:latin typeface="+mj-lt"/>
              </a:rPr>
              <a:t>DEV	SBO	PUR 	QTY	LOG 	A&amp;S 	Service   PMO  </a:t>
            </a:r>
            <a:r>
              <a:rPr lang="de-DE" sz="1200" b="1" dirty="0" err="1">
                <a:latin typeface="+mj-lt"/>
              </a:rPr>
              <a:t>TechDoc</a:t>
            </a:r>
            <a:r>
              <a:rPr lang="de-DE" sz="1200" b="1" dirty="0">
                <a:latin typeface="+mj-lt"/>
              </a:rPr>
              <a:t> </a:t>
            </a:r>
          </a:p>
          <a:p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 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  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  <a:r>
              <a:rPr lang="de-DE" sz="1200" dirty="0">
                <a:latin typeface="+mj-lt"/>
              </a:rPr>
              <a:t>	</a:t>
            </a:r>
            <a:r>
              <a:rPr lang="de-DE" sz="1200" dirty="0">
                <a:solidFill>
                  <a:srgbClr val="FF0000"/>
                </a:solidFill>
              </a:rPr>
              <a:t>&lt;?&gt;</a:t>
            </a:r>
          </a:p>
        </p:txBody>
      </p:sp>
      <p:sp>
        <p:nvSpPr>
          <p:cNvPr id="25" name="Rechteck 24">
            <a:extLst>
              <a:ext uri="{FF2B5EF4-FFF2-40B4-BE49-F238E27FC236}">
                <a16:creationId xmlns:a16="http://schemas.microsoft.com/office/drawing/2014/main" id="{CF248230-D574-4A08-BD6C-FEFAE8B056C9}"/>
              </a:ext>
            </a:extLst>
          </p:cNvPr>
          <p:cNvSpPr/>
          <p:nvPr/>
        </p:nvSpPr>
        <p:spPr>
          <a:xfrm>
            <a:off x="184429" y="4127863"/>
            <a:ext cx="4273565" cy="609851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46" name="Datumsplatzhalter 1">
            <a:extLst>
              <a:ext uri="{FF2B5EF4-FFF2-40B4-BE49-F238E27FC236}">
                <a16:creationId xmlns:a16="http://schemas.microsoft.com/office/drawing/2014/main" id="{3C9E434A-20D1-B90C-47A0-24AF870066D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766073"/>
            <a:ext cx="3124573" cy="274637"/>
          </a:xfrm>
        </p:spPr>
        <p:txBody>
          <a:bodyPr/>
          <a:lstStyle/>
          <a:p>
            <a:fld id="{24CA4129-75E2-4074-B629-D02F8DCF5D7B}" type="datetime1">
              <a:rPr lang="de-DE" smtClean="0"/>
              <a:t>14.05.2025</a:t>
            </a:fld>
            <a:r>
              <a:rPr lang="de-DE" dirty="0"/>
              <a:t> , Projektorganigramm_ZFK.ppt</a:t>
            </a:r>
          </a:p>
        </p:txBody>
      </p:sp>
    </p:spTree>
    <p:extLst>
      <p:ext uri="{BB962C8B-B14F-4D97-AF65-F5344CB8AC3E}">
        <p14:creationId xmlns:p14="http://schemas.microsoft.com/office/powerpoint/2010/main" val="4139937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6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10 Regeln für ein erfolgreiches Projekt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/>
        <p:txBody>
          <a:bodyPr>
            <a:normAutofit fontScale="92500" lnSpcReduction="10000"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Projektziele klar definieren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Termine realistisch planen und mit Beteiligten abstimmen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Ressourcenverfügbarkeit klären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aktiv und direkt kommunizieren (Vernetzung)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Teambesprechungen fundiert vorbereiten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klare Zuständigkeiten definieren (wer / was / bis wann)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regelmäßige Termine (Pflicht für alle Teammitglieder) einhalten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Ergebnisse </a:t>
            </a:r>
            <a:r>
              <a:rPr lang="de-DE" b="1" dirty="0"/>
              <a:t>dokumentieren</a:t>
            </a:r>
            <a:r>
              <a:rPr lang="de-DE" dirty="0"/>
              <a:t>, mitteilen und transparent machen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Einsatzbereitschaft zeigen und </a:t>
            </a:r>
            <a:r>
              <a:rPr lang="de-DE" b="1" dirty="0"/>
              <a:t>Verantwortung</a:t>
            </a:r>
            <a:r>
              <a:rPr lang="de-DE" dirty="0"/>
              <a:t> übernehmen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de-DE" dirty="0"/>
              <a:t>andere informieren und sich selbst Informationen beschaffen (Bring- und Holschuld)</a:t>
            </a:r>
          </a:p>
          <a:p>
            <a:endParaRPr lang="de-DE" dirty="0"/>
          </a:p>
        </p:txBody>
      </p:sp>
      <p:sp>
        <p:nvSpPr>
          <p:cNvPr id="6" name="Datumsplatzhalter 1">
            <a:extLst>
              <a:ext uri="{FF2B5EF4-FFF2-40B4-BE49-F238E27FC236}">
                <a16:creationId xmlns:a16="http://schemas.microsoft.com/office/drawing/2014/main" id="{69017D7E-AE4D-BB65-24F2-E8F9176561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766073"/>
            <a:ext cx="3124573" cy="274637"/>
          </a:xfrm>
        </p:spPr>
        <p:txBody>
          <a:bodyPr/>
          <a:lstStyle/>
          <a:p>
            <a:fld id="{24CA4129-75E2-4074-B629-D02F8DCF5D7B}" type="datetime1">
              <a:rPr lang="de-DE" smtClean="0"/>
              <a:t>14.05.2025</a:t>
            </a:fld>
            <a:r>
              <a:rPr lang="de-DE" dirty="0"/>
              <a:t> , Projektorganigramm_ZFK.ppt</a:t>
            </a:r>
          </a:p>
        </p:txBody>
      </p:sp>
    </p:spTree>
    <p:extLst>
      <p:ext uri="{BB962C8B-B14F-4D97-AF65-F5344CB8AC3E}">
        <p14:creationId xmlns:p14="http://schemas.microsoft.com/office/powerpoint/2010/main" val="30626459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liennummernplatzhalt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130775-CD1A-4EBD-8D19-435ECBD6D52E}" type="slidenum">
              <a:rPr lang="de-DE" smtClean="0"/>
              <a:pPr/>
              <a:t>7</a:t>
            </a:fld>
            <a:endParaRPr lang="de-DE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de-DE" dirty="0"/>
              <a:t>Dokumentenhistorie</a:t>
            </a:r>
          </a:p>
        </p:txBody>
      </p:sp>
      <p:graphicFrame>
        <p:nvGraphicFramePr>
          <p:cNvPr id="6" name="Tabelle 6">
            <a:extLst>
              <a:ext uri="{FF2B5EF4-FFF2-40B4-BE49-F238E27FC236}">
                <a16:creationId xmlns:a16="http://schemas.microsoft.com/office/drawing/2014/main" id="{BDBC250C-BEB9-4B69-AD11-97945B08D1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5936772"/>
              </p:ext>
            </p:extLst>
          </p:nvPr>
        </p:nvGraphicFramePr>
        <p:xfrm>
          <a:off x="444137" y="996950"/>
          <a:ext cx="7404465" cy="2413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0893">
                  <a:extLst>
                    <a:ext uri="{9D8B030D-6E8A-4147-A177-3AD203B41FA5}">
                      <a16:colId xmlns:a16="http://schemas.microsoft.com/office/drawing/2014/main" val="3736367885"/>
                    </a:ext>
                  </a:extLst>
                </a:gridCol>
                <a:gridCol w="1480893">
                  <a:extLst>
                    <a:ext uri="{9D8B030D-6E8A-4147-A177-3AD203B41FA5}">
                      <a16:colId xmlns:a16="http://schemas.microsoft.com/office/drawing/2014/main" val="865371033"/>
                    </a:ext>
                  </a:extLst>
                </a:gridCol>
                <a:gridCol w="2753506">
                  <a:extLst>
                    <a:ext uri="{9D8B030D-6E8A-4147-A177-3AD203B41FA5}">
                      <a16:colId xmlns:a16="http://schemas.microsoft.com/office/drawing/2014/main" val="1960239850"/>
                    </a:ext>
                  </a:extLst>
                </a:gridCol>
                <a:gridCol w="933702">
                  <a:extLst>
                    <a:ext uri="{9D8B030D-6E8A-4147-A177-3AD203B41FA5}">
                      <a16:colId xmlns:a16="http://schemas.microsoft.com/office/drawing/2014/main" val="195581442"/>
                    </a:ext>
                  </a:extLst>
                </a:gridCol>
                <a:gridCol w="755471">
                  <a:extLst>
                    <a:ext uri="{9D8B030D-6E8A-4147-A177-3AD203B41FA5}">
                      <a16:colId xmlns:a16="http://schemas.microsoft.com/office/drawing/2014/main" val="2510059559"/>
                    </a:ext>
                  </a:extLst>
                </a:gridCol>
              </a:tblGrid>
              <a:tr h="301625">
                <a:tc>
                  <a:txBody>
                    <a:bodyPr/>
                    <a:lstStyle/>
                    <a:p>
                      <a:r>
                        <a:rPr lang="de-DE" sz="1000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Datum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Änderung / Grund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Version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4510074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Erster Entwurf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de-DE" sz="1000" dirty="0"/>
                        <a:t>V1.0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7152307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83066836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>
                        <a:effectLst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2285093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45220234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98913327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4967672"/>
                  </a:ext>
                </a:extLst>
              </a:tr>
              <a:tr h="301625"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de-DE" sz="1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6813776"/>
                  </a:ext>
                </a:extLst>
              </a:tr>
            </a:tbl>
          </a:graphicData>
        </a:graphic>
      </p:graphicFrame>
      <p:sp>
        <p:nvSpPr>
          <p:cNvPr id="7" name="Datumsplatzhalter 1">
            <a:extLst>
              <a:ext uri="{FF2B5EF4-FFF2-40B4-BE49-F238E27FC236}">
                <a16:creationId xmlns:a16="http://schemas.microsoft.com/office/drawing/2014/main" id="{0879A850-A7C3-5859-63FE-8A06DEBC993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42874" y="4766073"/>
            <a:ext cx="3124573" cy="274637"/>
          </a:xfrm>
        </p:spPr>
        <p:txBody>
          <a:bodyPr/>
          <a:lstStyle/>
          <a:p>
            <a:fld id="{24CA4129-75E2-4074-B629-D02F8DCF5D7B}" type="datetime1">
              <a:rPr lang="de-DE" smtClean="0"/>
              <a:t>14.05.2025</a:t>
            </a:fld>
            <a:r>
              <a:rPr lang="de-DE" dirty="0"/>
              <a:t> , Projektorganigramm_ZFK.ppt</a:t>
            </a:r>
          </a:p>
        </p:txBody>
      </p:sp>
    </p:spTree>
    <p:extLst>
      <p:ext uri="{BB962C8B-B14F-4D97-AF65-F5344CB8AC3E}">
        <p14:creationId xmlns:p14="http://schemas.microsoft.com/office/powerpoint/2010/main" val="1418694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afik 3" descr="Ein Bild, das Grafiken, Kreis, Screenshot, Symbol enthält.&#10;&#10;Automatisch generierte Beschreibung">
            <a:extLst>
              <a:ext uri="{FF2B5EF4-FFF2-40B4-BE49-F238E27FC236}">
                <a16:creationId xmlns:a16="http://schemas.microsoft.com/office/drawing/2014/main" id="{E9690196-FF7B-8D52-5981-5584D2743B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50128" y="2043249"/>
            <a:ext cx="3843744" cy="17428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670750"/>
      </p:ext>
    </p:extLst>
  </p:cSld>
  <p:clrMapOvr>
    <a:masterClrMapping/>
  </p:clrMapOvr>
</p:sld>
</file>

<file path=ppt/theme/theme1.xml><?xml version="1.0" encoding="utf-8"?>
<a:theme xmlns:a="http://schemas.openxmlformats.org/drawingml/2006/main" name="Benutzerdefiniertes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01 - Müller Präsentationstemplate.potx" id="{44B0558A-5ED6-4DD0-BF75-B789BB5E603D}" vid="{FB949823-44B1-411B-BA11-459BD198868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2006e_F_Mueller_Praesentationstemplate</Template>
  <TotalTime>0</TotalTime>
  <Words>1198</Words>
  <Application>Microsoft Office PowerPoint</Application>
  <PresentationFormat>Bildschirmpräsentation (16:9)</PresentationFormat>
  <Paragraphs>141</Paragraphs>
  <Slides>8</Slides>
  <Notes>8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4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Verdana</vt:lpstr>
      <vt:lpstr>Benutzerdefiniertes 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>Müller Apparatebau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Michael Grzan - Müller Apparatebau GmbH</dc:creator>
  <cp:lastModifiedBy>Mohamed Jemal - Müller Apparatebau GmbH</cp:lastModifiedBy>
  <cp:revision>67</cp:revision>
  <cp:lastPrinted>2020-12-14T09:04:09Z</cp:lastPrinted>
  <dcterms:created xsi:type="dcterms:W3CDTF">2019-09-24T05:39:14Z</dcterms:created>
  <dcterms:modified xsi:type="dcterms:W3CDTF">2025-05-14T11:23:10Z</dcterms:modified>
</cp:coreProperties>
</file>