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6" r:id="rId1"/>
  </p:sldMasterIdLst>
  <p:notesMasterIdLst>
    <p:notesMasterId r:id="rId15"/>
  </p:notesMasterIdLst>
  <p:sldIdLst>
    <p:sldId id="256" r:id="rId2"/>
    <p:sldId id="299" r:id="rId3"/>
    <p:sldId id="406" r:id="rId4"/>
    <p:sldId id="398" r:id="rId5"/>
    <p:sldId id="402" r:id="rId6"/>
    <p:sldId id="395" r:id="rId7"/>
    <p:sldId id="396" r:id="rId8"/>
    <p:sldId id="397" r:id="rId9"/>
    <p:sldId id="403" r:id="rId10"/>
    <p:sldId id="405" r:id="rId11"/>
    <p:sldId id="401" r:id="rId12"/>
    <p:sldId id="404" r:id="rId13"/>
    <p:sldId id="400" r:id="rId14"/>
  </p:sldIdLst>
  <p:sldSz cx="9144000" cy="5143500" type="screen16x9"/>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39">
          <p15:clr>
            <a:srgbClr val="A4A3A4"/>
          </p15:clr>
        </p15:guide>
        <p15:guide id="2" orient="horz" pos="218">
          <p15:clr>
            <a:srgbClr val="A4A3A4"/>
          </p15:clr>
        </p15:guide>
        <p15:guide id="3" orient="horz" pos="511">
          <p15:clr>
            <a:srgbClr val="A4A3A4"/>
          </p15:clr>
        </p15:guide>
        <p15:guide id="4" pos="2189">
          <p15:clr>
            <a:srgbClr val="A4A3A4"/>
          </p15:clr>
        </p15:guide>
        <p15:guide id="5" pos="4865">
          <p15:clr>
            <a:srgbClr val="A4A3A4"/>
          </p15:clr>
        </p15:guide>
        <p15:guide id="6" pos="3916">
          <p15:clr>
            <a:srgbClr val="A4A3A4"/>
          </p15:clr>
        </p15:guide>
        <p15:guide id="7" pos="219">
          <p15:clr>
            <a:srgbClr val="A4A3A4"/>
          </p15:clr>
        </p15:guide>
        <p15:guide id="8" pos="560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04F9F"/>
    <a:srgbClr val="F9F9F9"/>
    <a:srgbClr val="FF6699"/>
    <a:srgbClr val="FFFFCC"/>
    <a:srgbClr val="CCCCCC"/>
    <a:srgbClr val="D6D4D9"/>
    <a:srgbClr val="00A993"/>
    <a:srgbClr val="66B553"/>
    <a:srgbClr val="365F79"/>
    <a:srgbClr val="F3954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35" autoAdjust="0"/>
    <p:restoredTop sz="94830" autoAdjust="0"/>
  </p:normalViewPr>
  <p:slideViewPr>
    <p:cSldViewPr snapToGrid="0" snapToObjects="1">
      <p:cViewPr varScale="1">
        <p:scale>
          <a:sx n="143" d="100"/>
          <a:sy n="143" d="100"/>
        </p:scale>
        <p:origin x="720" y="108"/>
      </p:cViewPr>
      <p:guideLst>
        <p:guide orient="horz" pos="3139"/>
        <p:guide orient="horz" pos="218"/>
        <p:guide orient="horz" pos="511"/>
        <p:guide pos="2189"/>
        <p:guide pos="4865"/>
        <p:guide pos="3916"/>
        <p:guide pos="219"/>
        <p:guide pos="560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50443" y="0"/>
            <a:ext cx="2945659" cy="493633"/>
          </a:xfrm>
          <a:prstGeom prst="rect">
            <a:avLst/>
          </a:prstGeom>
        </p:spPr>
        <p:txBody>
          <a:bodyPr vert="horz" lIns="91440" tIns="45720" rIns="91440" bIns="45720" rtlCol="0"/>
          <a:lstStyle>
            <a:lvl1pPr algn="r">
              <a:defRPr sz="1200"/>
            </a:lvl1pPr>
          </a:lstStyle>
          <a:p>
            <a:fld id="{22B3EF5D-5129-354A-8991-3FB43F2B56DA}" type="datetimeFigureOut">
              <a:rPr lang="en-US" smtClean="0"/>
              <a:t>5/13/2025</a:t>
            </a:fld>
            <a:endParaRPr lang="en-US" dirty="0"/>
          </a:p>
        </p:txBody>
      </p:sp>
      <p:sp>
        <p:nvSpPr>
          <p:cNvPr id="4" name="Slide Image Placeholder 3"/>
          <p:cNvSpPr>
            <a:spLocks noGrp="1" noRot="1" noChangeAspect="1"/>
          </p:cNvSpPr>
          <p:nvPr>
            <p:ph type="sldImg" idx="2"/>
          </p:nvPr>
        </p:nvSpPr>
        <p:spPr>
          <a:xfrm>
            <a:off x="107950" y="739775"/>
            <a:ext cx="6581775" cy="3703638"/>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768" y="4689515"/>
            <a:ext cx="5438140" cy="4442698"/>
          </a:xfrm>
          <a:prstGeom prst="rect">
            <a:avLst/>
          </a:prstGeom>
        </p:spPr>
        <p:txBody>
          <a:bodyPr vert="horz" lIns="91440" tIns="45720" rIns="91440" bIns="45720" rtlCol="0"/>
          <a:lstStyle/>
          <a:p>
            <a:pPr lvl="0"/>
            <a:r>
              <a:rPr lang="de-DE"/>
              <a:t>Click to edit Master text styles</a:t>
            </a:r>
          </a:p>
          <a:p>
            <a:pPr lvl="1"/>
            <a:r>
              <a:rPr lang="de-DE"/>
              <a:t>Second level</a:t>
            </a:r>
          </a:p>
          <a:p>
            <a:pPr lvl="2"/>
            <a:r>
              <a:rPr lang="de-DE"/>
              <a:t>Third level</a:t>
            </a:r>
          </a:p>
          <a:p>
            <a:pPr lvl="3"/>
            <a:r>
              <a:rPr lang="de-DE"/>
              <a:t>Fourth level</a:t>
            </a:r>
          </a:p>
          <a:p>
            <a:pPr lvl="4"/>
            <a:r>
              <a:rPr lang="de-DE"/>
              <a:t>Fifth level</a:t>
            </a:r>
            <a:endParaRPr lang="en-US"/>
          </a:p>
        </p:txBody>
      </p:sp>
      <p:sp>
        <p:nvSpPr>
          <p:cNvPr id="6" name="Footer Placeholder 5"/>
          <p:cNvSpPr>
            <a:spLocks noGrp="1"/>
          </p:cNvSpPr>
          <p:nvPr>
            <p:ph type="ftr" sz="quarter" idx="4"/>
          </p:nvPr>
        </p:nvSpPr>
        <p:spPr>
          <a:xfrm>
            <a:off x="0" y="9377316"/>
            <a:ext cx="2945659" cy="493633"/>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0443" y="9377316"/>
            <a:ext cx="2945659" cy="493633"/>
          </a:xfrm>
          <a:prstGeom prst="rect">
            <a:avLst/>
          </a:prstGeom>
        </p:spPr>
        <p:txBody>
          <a:bodyPr vert="horz" lIns="91440" tIns="45720" rIns="91440" bIns="45720" rtlCol="0" anchor="b"/>
          <a:lstStyle>
            <a:lvl1pPr algn="r">
              <a:defRPr sz="1200"/>
            </a:lvl1pPr>
          </a:lstStyle>
          <a:p>
            <a:fld id="{6E67C38E-52C5-CB46-8B68-2E85B156DCDF}" type="slidenum">
              <a:rPr lang="en-US" smtClean="0"/>
              <a:t>‹Nr.›</a:t>
            </a:fld>
            <a:endParaRPr lang="en-US" dirty="0"/>
          </a:p>
        </p:txBody>
      </p:sp>
    </p:spTree>
    <p:extLst>
      <p:ext uri="{BB962C8B-B14F-4D97-AF65-F5344CB8AC3E}">
        <p14:creationId xmlns:p14="http://schemas.microsoft.com/office/powerpoint/2010/main" val="330586061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6E67C38E-52C5-CB46-8B68-2E85B156DCDF}" type="slidenum">
              <a:rPr lang="en-US" smtClean="0"/>
              <a:t>1</a:t>
            </a:fld>
            <a:endParaRPr lang="en-US" dirty="0"/>
          </a:p>
        </p:txBody>
      </p:sp>
    </p:spTree>
    <p:extLst>
      <p:ext uri="{BB962C8B-B14F-4D97-AF65-F5344CB8AC3E}">
        <p14:creationId xmlns:p14="http://schemas.microsoft.com/office/powerpoint/2010/main" val="6866728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6E67C38E-52C5-CB46-8B68-2E85B156DCDF}" type="slidenum">
              <a:rPr lang="en-US" smtClean="0"/>
              <a:t>2</a:t>
            </a:fld>
            <a:endParaRPr lang="en-US" dirty="0"/>
          </a:p>
        </p:txBody>
      </p:sp>
    </p:spTree>
    <p:extLst>
      <p:ext uri="{BB962C8B-B14F-4D97-AF65-F5344CB8AC3E}">
        <p14:creationId xmlns:p14="http://schemas.microsoft.com/office/powerpoint/2010/main" val="30296515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gn="l"/>
            <a:endParaRPr lang="de-DE" dirty="0"/>
          </a:p>
        </p:txBody>
      </p:sp>
      <p:sp>
        <p:nvSpPr>
          <p:cNvPr id="4" name="Foliennummernplatzhalter 3"/>
          <p:cNvSpPr>
            <a:spLocks noGrp="1"/>
          </p:cNvSpPr>
          <p:nvPr>
            <p:ph type="sldNum" sz="quarter" idx="5"/>
          </p:nvPr>
        </p:nvSpPr>
        <p:spPr/>
        <p:txBody>
          <a:bodyPr/>
          <a:lstStyle/>
          <a:p>
            <a:fld id="{6E67C38E-52C5-CB46-8B68-2E85B156DCDF}" type="slidenum">
              <a:rPr lang="en-US" smtClean="0"/>
              <a:t>3</a:t>
            </a:fld>
            <a:endParaRPr lang="en-US" dirty="0"/>
          </a:p>
        </p:txBody>
      </p:sp>
    </p:spTree>
    <p:extLst>
      <p:ext uri="{BB962C8B-B14F-4D97-AF65-F5344CB8AC3E}">
        <p14:creationId xmlns:p14="http://schemas.microsoft.com/office/powerpoint/2010/main" val="3242539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800" dirty="0">
                <a:effectLst/>
                <a:latin typeface="Calibri" panose="020F0502020204030204" pitchFamily="34" charset="0"/>
                <a:ea typeface="Calibri" panose="020F0502020204030204" pitchFamily="34" charset="0"/>
                <a:cs typeface="Times New Roman" panose="02020603050405020304" pitchFamily="18" charset="0"/>
              </a:rPr>
              <a:t>„Der Kunde hält fest, was er sich von dem Projekt erwartet. Er schreibt also alles nieder und definiert mit diesem seine gesamten Anforderungen an das Projekt. Demnach lässt sich das Lastenheft auch als Kundenspezifikation oder Anforderungskatalog bezeichnen. Durch das Lastenheft ist  der Kunde intensiv mit der Aufgabe konfrontiert. Er muss sich Gedanken darüber machen, was er eigentlich vom Auftrag erwartet und was er genau haben möchte“</a:t>
            </a:r>
          </a:p>
          <a:p>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de-DE" dirty="0"/>
          </a:p>
        </p:txBody>
      </p:sp>
      <p:sp>
        <p:nvSpPr>
          <p:cNvPr id="4" name="Foliennummernplatzhalter 3"/>
          <p:cNvSpPr>
            <a:spLocks noGrp="1"/>
          </p:cNvSpPr>
          <p:nvPr>
            <p:ph type="sldNum" sz="quarter" idx="10"/>
          </p:nvPr>
        </p:nvSpPr>
        <p:spPr/>
        <p:txBody>
          <a:bodyPr/>
          <a:lstStyle/>
          <a:p>
            <a:fld id="{6E67C38E-52C5-CB46-8B68-2E85B156DCDF}" type="slidenum">
              <a:rPr lang="en-US" smtClean="0"/>
              <a:t>6</a:t>
            </a:fld>
            <a:endParaRPr lang="en-US" dirty="0"/>
          </a:p>
        </p:txBody>
      </p:sp>
    </p:spTree>
    <p:extLst>
      <p:ext uri="{BB962C8B-B14F-4D97-AF65-F5344CB8AC3E}">
        <p14:creationId xmlns:p14="http://schemas.microsoft.com/office/powerpoint/2010/main" val="30412545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800" dirty="0">
                <a:effectLst/>
                <a:latin typeface="Calibri" panose="020F0502020204030204" pitchFamily="34" charset="0"/>
                <a:ea typeface="Calibri" panose="020F0502020204030204" pitchFamily="34" charset="0"/>
                <a:cs typeface="Times New Roman" panose="02020603050405020304" pitchFamily="18" charset="0"/>
              </a:rPr>
              <a:t>„Antwort auf das Lastenheft. In dem Pflichtenheft stellt der Dienstleister in ganz konkreter Form dar, wie er das Projekt für den Auftraggeber umsetzen kann und würde.“</a:t>
            </a:r>
            <a:endParaRPr lang="de-DE" dirty="0"/>
          </a:p>
        </p:txBody>
      </p:sp>
      <p:sp>
        <p:nvSpPr>
          <p:cNvPr id="4" name="Foliennummernplatzhalter 3"/>
          <p:cNvSpPr>
            <a:spLocks noGrp="1"/>
          </p:cNvSpPr>
          <p:nvPr>
            <p:ph type="sldNum" sz="quarter" idx="10"/>
          </p:nvPr>
        </p:nvSpPr>
        <p:spPr/>
        <p:txBody>
          <a:bodyPr/>
          <a:lstStyle/>
          <a:p>
            <a:fld id="{6E67C38E-52C5-CB46-8B68-2E85B156DCDF}" type="slidenum">
              <a:rPr lang="en-US" smtClean="0"/>
              <a:t>7</a:t>
            </a:fld>
            <a:endParaRPr lang="en-US" dirty="0"/>
          </a:p>
        </p:txBody>
      </p:sp>
    </p:spTree>
    <p:extLst>
      <p:ext uri="{BB962C8B-B14F-4D97-AF65-F5344CB8AC3E}">
        <p14:creationId xmlns:p14="http://schemas.microsoft.com/office/powerpoint/2010/main" val="29645296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lvl="0" indent="0">
              <a:lnSpc>
                <a:spcPct val="107000"/>
              </a:lnSpc>
              <a:spcAft>
                <a:spcPts val="800"/>
              </a:spcAft>
              <a:buSzPts val="1000"/>
              <a:buFont typeface="Symbol" panose="05050102010706020507" pitchFamily="18" charset="2"/>
              <a:buNone/>
              <a:tabLst>
                <a:tab pos="457200" algn="l"/>
              </a:tabLst>
            </a:pPr>
            <a:r>
              <a:rPr lang="de-DE" sz="1200" dirty="0">
                <a:effectLst/>
                <a:latin typeface="Calibri" panose="020F0502020204030204" pitchFamily="34" charset="0"/>
                <a:ea typeface="Calibri" panose="020F0502020204030204" pitchFamily="34" charset="0"/>
                <a:cs typeface="Times New Roman" panose="02020603050405020304" pitchFamily="18" charset="0"/>
              </a:rPr>
              <a:t>Allgemeiner Aufbau:</a:t>
            </a:r>
          </a:p>
          <a:p>
            <a:pPr marL="342900" lvl="0" indent="-342900">
              <a:lnSpc>
                <a:spcPct val="107000"/>
              </a:lnSpc>
              <a:spcAft>
                <a:spcPts val="800"/>
              </a:spcAft>
              <a:buSzPts val="1000"/>
              <a:buFont typeface="Symbol" panose="05050102010706020507" pitchFamily="18" charset="2"/>
              <a:buChar char=""/>
              <a:tabLst>
                <a:tab pos="457200" algn="l"/>
              </a:tabLst>
            </a:pPr>
            <a:r>
              <a:rPr lang="de-DE" sz="1200" dirty="0">
                <a:effectLst/>
                <a:latin typeface="Calibri" panose="020F0502020204030204" pitchFamily="34" charset="0"/>
                <a:ea typeface="Calibri" panose="020F0502020204030204" pitchFamily="34" charset="0"/>
                <a:cs typeface="Times New Roman" panose="02020603050405020304" pitchFamily="18" charset="0"/>
              </a:rPr>
              <a:t>Angaben über den Ist-Zustand: Welche Voraussetzungen sind bereits gegeben?</a:t>
            </a:r>
          </a:p>
          <a:p>
            <a:pPr marL="342900" lvl="0" indent="-342900">
              <a:lnSpc>
                <a:spcPct val="107000"/>
              </a:lnSpc>
              <a:spcAft>
                <a:spcPts val="800"/>
              </a:spcAft>
              <a:buSzPts val="1000"/>
              <a:buFont typeface="Symbol" panose="05050102010706020507" pitchFamily="18" charset="2"/>
              <a:buChar char=""/>
              <a:tabLst>
                <a:tab pos="457200" algn="l"/>
              </a:tabLst>
            </a:pPr>
            <a:r>
              <a:rPr lang="en-GB" sz="1200" dirty="0" err="1">
                <a:effectLst/>
                <a:latin typeface="Calibri" panose="020F0502020204030204" pitchFamily="34" charset="0"/>
                <a:ea typeface="Calibri" panose="020F0502020204030204" pitchFamily="34" charset="0"/>
                <a:cs typeface="Times New Roman" panose="02020603050405020304" pitchFamily="18" charset="0"/>
              </a:rPr>
              <a:t>Definieren</a:t>
            </a:r>
            <a:r>
              <a:rPr lang="en-GB" sz="1200" dirty="0">
                <a:effectLst/>
                <a:latin typeface="Calibri" panose="020F0502020204030204" pitchFamily="34" charset="0"/>
                <a:ea typeface="Calibri" panose="020F0502020204030204" pitchFamily="34" charset="0"/>
                <a:cs typeface="Times New Roman" panose="02020603050405020304" pitchFamily="18" charset="0"/>
              </a:rPr>
              <a:t> der </a:t>
            </a:r>
            <a:r>
              <a:rPr lang="en-GB" sz="1200" dirty="0" err="1">
                <a:effectLst/>
                <a:latin typeface="Calibri" panose="020F0502020204030204" pitchFamily="34" charset="0"/>
                <a:ea typeface="Calibri" panose="020F0502020204030204" pitchFamily="34" charset="0"/>
                <a:cs typeface="Times New Roman" panose="02020603050405020304" pitchFamily="18" charset="0"/>
              </a:rPr>
              <a:t>groben</a:t>
            </a:r>
            <a:r>
              <a:rPr lang="en-GB" sz="1200" dirty="0">
                <a:effectLst/>
                <a:latin typeface="Calibri" panose="020F0502020204030204" pitchFamily="34" charset="0"/>
                <a:ea typeface="Calibri" panose="020F0502020204030204" pitchFamily="34" charset="0"/>
                <a:cs typeface="Times New Roman" panose="02020603050405020304" pitchFamily="18" charset="0"/>
              </a:rPr>
              <a:t> Ziele</a:t>
            </a:r>
            <a:endParaRPr lang="de-D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200" dirty="0" err="1">
                <a:effectLst/>
                <a:latin typeface="Calibri" panose="020F0502020204030204" pitchFamily="34" charset="0"/>
                <a:ea typeface="Calibri" panose="020F0502020204030204" pitchFamily="34" charset="0"/>
                <a:cs typeface="Times New Roman" panose="02020603050405020304" pitchFamily="18" charset="0"/>
              </a:rPr>
              <a:t>Zuständigkeiten</a:t>
            </a:r>
            <a:r>
              <a:rPr lang="en-GB" sz="1200" dirty="0">
                <a:effectLst/>
                <a:latin typeface="Calibri" panose="020F0502020204030204" pitchFamily="34" charset="0"/>
                <a:ea typeface="Calibri" panose="020F0502020204030204" pitchFamily="34" charset="0"/>
                <a:cs typeface="Times New Roman" panose="02020603050405020304" pitchFamily="18" charset="0"/>
              </a:rPr>
              <a:t> </a:t>
            </a:r>
            <a:r>
              <a:rPr lang="de-DE" sz="1200" dirty="0">
                <a:effectLst/>
                <a:latin typeface="Calibri" panose="020F0502020204030204" pitchFamily="34" charset="0"/>
                <a:ea typeface="Calibri" panose="020F0502020204030204" pitchFamily="34" charset="0"/>
                <a:cs typeface="Times New Roman" panose="02020603050405020304" pitchFamily="18" charset="0"/>
              </a:rPr>
              <a:t>konkretisieren</a:t>
            </a:r>
          </a:p>
          <a:p>
            <a:pPr marL="342900" lvl="0" indent="-342900">
              <a:lnSpc>
                <a:spcPct val="107000"/>
              </a:lnSpc>
              <a:spcAft>
                <a:spcPts val="800"/>
              </a:spcAft>
              <a:buSzPts val="1000"/>
              <a:buFont typeface="Symbol" panose="05050102010706020507" pitchFamily="18" charset="2"/>
              <a:buChar char=""/>
              <a:tabLst>
                <a:tab pos="457200" algn="l"/>
              </a:tabLst>
            </a:pPr>
            <a:r>
              <a:rPr lang="de-DE" sz="1200" dirty="0">
                <a:effectLst/>
                <a:latin typeface="Calibri" panose="020F0502020204030204" pitchFamily="34" charset="0"/>
                <a:ea typeface="Calibri" panose="020F0502020204030204" pitchFamily="34" charset="0"/>
                <a:cs typeface="Times New Roman" panose="02020603050405020304" pitchFamily="18" charset="0"/>
              </a:rPr>
              <a:t>Sammlung der Anforderungen in Muss- und Wunsch-Kriterien unterteilen</a:t>
            </a:r>
          </a:p>
          <a:p>
            <a:pPr marL="342900" lvl="0" indent="-342900">
              <a:lnSpc>
                <a:spcPct val="107000"/>
              </a:lnSpc>
              <a:spcAft>
                <a:spcPts val="800"/>
              </a:spcAft>
              <a:buSzPts val="1000"/>
              <a:buFont typeface="Symbol" panose="05050102010706020507" pitchFamily="18" charset="2"/>
              <a:buChar char=""/>
              <a:tabLst>
                <a:tab pos="457200" algn="l"/>
              </a:tabLst>
            </a:pPr>
            <a:r>
              <a:rPr lang="de-DE" sz="1200" dirty="0">
                <a:effectLst/>
                <a:latin typeface="Calibri" panose="020F0502020204030204" pitchFamily="34" charset="0"/>
                <a:ea typeface="Calibri" panose="020F0502020204030204" pitchFamily="34" charset="0"/>
                <a:cs typeface="Times New Roman" panose="02020603050405020304" pitchFamily="18" charset="0"/>
              </a:rPr>
              <a:t>Festlegen der quantitativen Größen der Anforderungen</a:t>
            </a:r>
          </a:p>
          <a:p>
            <a:pPr marL="342900" lvl="0" indent="-342900">
              <a:lnSpc>
                <a:spcPct val="107000"/>
              </a:lnSpc>
              <a:spcAft>
                <a:spcPts val="800"/>
              </a:spcAft>
              <a:buSzPts val="1000"/>
              <a:buFont typeface="Symbol" panose="05050102010706020507" pitchFamily="18" charset="2"/>
              <a:buChar char=""/>
              <a:tabLst>
                <a:tab pos="457200" algn="l"/>
              </a:tabLst>
            </a:pPr>
            <a:r>
              <a:rPr lang="de-DE" sz="1200" dirty="0">
                <a:effectLst/>
                <a:latin typeface="Calibri" panose="020F0502020204030204" pitchFamily="34" charset="0"/>
                <a:ea typeface="Calibri" panose="020F0502020204030204" pitchFamily="34" charset="0"/>
                <a:cs typeface="Times New Roman" panose="02020603050405020304" pitchFamily="18" charset="0"/>
              </a:rPr>
              <a:t>Lastenschrift nach Schlagwörtern sortieren, um eine bessere Übersicht zu erhalten</a:t>
            </a:r>
          </a:p>
          <a:p>
            <a:pPr marL="342900" lvl="0" indent="-342900">
              <a:lnSpc>
                <a:spcPct val="107000"/>
              </a:lnSpc>
              <a:spcAft>
                <a:spcPts val="800"/>
              </a:spcAft>
              <a:buSzPts val="1000"/>
              <a:buFont typeface="Symbol" panose="05050102010706020507" pitchFamily="18" charset="2"/>
              <a:buChar char=""/>
              <a:tabLst>
                <a:tab pos="457200" algn="l"/>
              </a:tabLst>
            </a:pPr>
            <a:endParaRPr lang="de-DE"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Foliennummernplatzhalter 3"/>
          <p:cNvSpPr>
            <a:spLocks noGrp="1"/>
          </p:cNvSpPr>
          <p:nvPr>
            <p:ph type="sldNum" sz="quarter" idx="10"/>
          </p:nvPr>
        </p:nvSpPr>
        <p:spPr/>
        <p:txBody>
          <a:bodyPr/>
          <a:lstStyle/>
          <a:p>
            <a:fld id="{6E67C38E-52C5-CB46-8B68-2E85B156DCDF}" type="slidenum">
              <a:rPr lang="en-US" smtClean="0"/>
              <a:t>8</a:t>
            </a:fld>
            <a:endParaRPr lang="en-US" dirty="0"/>
          </a:p>
        </p:txBody>
      </p:sp>
    </p:spTree>
    <p:extLst>
      <p:ext uri="{BB962C8B-B14F-4D97-AF65-F5344CB8AC3E}">
        <p14:creationId xmlns:p14="http://schemas.microsoft.com/office/powerpoint/2010/main" val="5778095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lvl="0" indent="0">
              <a:lnSpc>
                <a:spcPct val="107000"/>
              </a:lnSpc>
              <a:spcAft>
                <a:spcPts val="800"/>
              </a:spcAft>
              <a:buSzPts val="1000"/>
              <a:buFont typeface="Symbol" panose="05050102010706020507" pitchFamily="18" charset="2"/>
              <a:buNone/>
              <a:tabLst>
                <a:tab pos="457200" algn="l"/>
              </a:tabLst>
            </a:pPr>
            <a:r>
              <a:rPr lang="de-DE" sz="1800" dirty="0">
                <a:effectLst/>
                <a:latin typeface="Calibri" panose="020F0502020204030204" pitchFamily="34" charset="0"/>
                <a:ea typeface="Calibri" panose="020F0502020204030204" pitchFamily="34" charset="0"/>
                <a:cs typeface="Times New Roman" panose="02020603050405020304" pitchFamily="18" charset="0"/>
              </a:rPr>
              <a:t>Allgemeiner Aufbau</a:t>
            </a:r>
          </a:p>
          <a:p>
            <a:pPr marL="342900" lvl="0" indent="-342900">
              <a:lnSpc>
                <a:spcPct val="107000"/>
              </a:lnSpc>
              <a:spcAft>
                <a:spcPts val="800"/>
              </a:spcAft>
              <a:buSzPts val="1000"/>
              <a:buFont typeface="Symbol" panose="05050102010706020507" pitchFamily="18" charset="2"/>
              <a:buChar char=""/>
              <a:tabLst>
                <a:tab pos="457200" algn="l"/>
              </a:tabLst>
            </a:pPr>
            <a:r>
              <a:rPr lang="de-DE" sz="1800" dirty="0">
                <a:effectLst/>
                <a:latin typeface="Calibri" panose="020F0502020204030204" pitchFamily="34" charset="0"/>
                <a:ea typeface="Calibri" panose="020F0502020204030204" pitchFamily="34" charset="0"/>
                <a:cs typeface="Times New Roman" panose="02020603050405020304" pitchFamily="18" charset="0"/>
              </a:rPr>
              <a:t>Die Ausgangssituation dokumentieren und die Ziele definieren: Dabei sind die Muss-Kriterien entsprechend gekennzeichnet, ebenso die Wunsch-Kriterien und die Abgrenzungs-Kriterien im Detail aufgeführt.</a:t>
            </a:r>
          </a:p>
          <a:p>
            <a:pPr marL="342900" lvl="0" indent="-342900">
              <a:lnSpc>
                <a:spcPct val="107000"/>
              </a:lnSpc>
              <a:spcAft>
                <a:spcPts val="800"/>
              </a:spcAft>
              <a:buSzPts val="1000"/>
              <a:buFont typeface="Symbol" panose="05050102010706020507" pitchFamily="18" charset="2"/>
              <a:buChar char=""/>
              <a:tabLst>
                <a:tab pos="457200" algn="l"/>
              </a:tabLst>
            </a:pPr>
            <a:r>
              <a:rPr lang="de-DE" sz="1800" dirty="0">
                <a:effectLst/>
                <a:latin typeface="Calibri" panose="020F0502020204030204" pitchFamily="34" charset="0"/>
                <a:ea typeface="Calibri" panose="020F0502020204030204" pitchFamily="34" charset="0"/>
                <a:cs typeface="Times New Roman" panose="02020603050405020304" pitchFamily="18" charset="0"/>
              </a:rPr>
              <a:t>Prozessabläufe beschreiben, </a:t>
            </a:r>
          </a:p>
          <a:p>
            <a:pPr marL="342900" lvl="0" indent="-342900">
              <a:lnSpc>
                <a:spcPct val="107000"/>
              </a:lnSpc>
              <a:spcAft>
                <a:spcPts val="800"/>
              </a:spcAft>
              <a:buSzPts val="1000"/>
              <a:buFont typeface="Symbol" panose="05050102010706020507" pitchFamily="18" charset="2"/>
              <a:buChar char=""/>
              <a:tabLst>
                <a:tab pos="457200" algn="l"/>
              </a:tabLst>
            </a:pPr>
            <a:r>
              <a:rPr lang="de-DE" sz="1800" dirty="0">
                <a:effectLst/>
                <a:latin typeface="Calibri" panose="020F0502020204030204" pitchFamily="34" charset="0"/>
                <a:ea typeface="Calibri" panose="020F0502020204030204" pitchFamily="34" charset="0"/>
                <a:cs typeface="Times New Roman" panose="02020603050405020304" pitchFamily="18" charset="0"/>
              </a:rPr>
              <a:t>Erstellung eines Soll-Konzeptes, in dem die Anforderungen des Auftraggebers beschrieben werden</a:t>
            </a:r>
          </a:p>
          <a:p>
            <a:pPr marL="342900" lvl="0" indent="-342900">
              <a:lnSpc>
                <a:spcPct val="107000"/>
              </a:lnSpc>
              <a:spcAft>
                <a:spcPts val="800"/>
              </a:spcAft>
              <a:buSzPts val="1000"/>
              <a:buFont typeface="Symbol" panose="05050102010706020507" pitchFamily="18" charset="2"/>
              <a:buChar char=""/>
              <a:tabLst>
                <a:tab pos="457200" algn="l"/>
              </a:tabLst>
            </a:pPr>
            <a:r>
              <a:rPr lang="de-DE" sz="1800" dirty="0">
                <a:effectLst/>
                <a:latin typeface="Calibri" panose="020F0502020204030204" pitchFamily="34" charset="0"/>
                <a:ea typeface="Calibri" panose="020F0502020204030204" pitchFamily="34" charset="0"/>
                <a:cs typeface="Times New Roman" panose="02020603050405020304" pitchFamily="18" charset="0"/>
              </a:rPr>
              <a:t>Erstellung der Beschreibung der technischen Strukturen (wenn Technik erforderlich ist)</a:t>
            </a:r>
          </a:p>
          <a:p>
            <a:pPr marL="342900" lvl="0" indent="-342900">
              <a:lnSpc>
                <a:spcPct val="107000"/>
              </a:lnSpc>
              <a:spcAft>
                <a:spcPts val="800"/>
              </a:spcAft>
              <a:buSzPts val="1000"/>
              <a:buFont typeface="Symbol" panose="05050102010706020507" pitchFamily="18" charset="2"/>
              <a:buChar char=""/>
              <a:tabLst>
                <a:tab pos="457200" algn="l"/>
              </a:tabLst>
            </a:pPr>
            <a:r>
              <a:rPr lang="de-DE" sz="1800" dirty="0">
                <a:effectLst/>
                <a:latin typeface="Calibri" panose="020F0502020204030204" pitchFamily="34" charset="0"/>
                <a:ea typeface="Calibri" panose="020F0502020204030204" pitchFamily="34" charset="0"/>
                <a:cs typeface="Times New Roman" panose="02020603050405020304" pitchFamily="18" charset="0"/>
              </a:rPr>
              <a:t>Tabellarische Übersicht mit wichtigen Daten, Anmerkungen und Notizen erstellen</a:t>
            </a:r>
          </a:p>
          <a:p>
            <a:pPr marL="342900" lvl="0" indent="-342900">
              <a:lnSpc>
                <a:spcPct val="107000"/>
              </a:lnSpc>
              <a:spcAft>
                <a:spcPts val="800"/>
              </a:spcAft>
              <a:buSzPts val="1000"/>
              <a:buFont typeface="Symbol" panose="05050102010706020507" pitchFamily="18" charset="2"/>
              <a:buChar char=""/>
              <a:tabLst>
                <a:tab pos="457200" algn="l"/>
              </a:tabLst>
            </a:pPr>
            <a:r>
              <a:rPr lang="de-DE" sz="1800" dirty="0">
                <a:effectLst/>
                <a:latin typeface="Calibri" panose="020F0502020204030204" pitchFamily="34" charset="0"/>
                <a:ea typeface="Calibri" panose="020F0502020204030204" pitchFamily="34" charset="0"/>
                <a:cs typeface="Times New Roman" panose="02020603050405020304" pitchFamily="18" charset="0"/>
              </a:rPr>
              <a:t>Checklisten, Ablaufplane und gegebenenfalls Belege als Anhang dem Pflichtenheft beifügen</a:t>
            </a:r>
          </a:p>
          <a:p>
            <a:endParaRPr lang="de-DE" dirty="0"/>
          </a:p>
          <a:p>
            <a:endParaRPr lang="de-DE" dirty="0"/>
          </a:p>
        </p:txBody>
      </p:sp>
      <p:sp>
        <p:nvSpPr>
          <p:cNvPr id="4" name="Foliennummernplatzhalter 3"/>
          <p:cNvSpPr>
            <a:spLocks noGrp="1"/>
          </p:cNvSpPr>
          <p:nvPr>
            <p:ph type="sldNum" sz="quarter" idx="5"/>
          </p:nvPr>
        </p:nvSpPr>
        <p:spPr/>
        <p:txBody>
          <a:bodyPr/>
          <a:lstStyle/>
          <a:p>
            <a:fld id="{6E67C38E-52C5-CB46-8B68-2E85B156DCDF}" type="slidenum">
              <a:rPr lang="en-US" smtClean="0"/>
              <a:t>9</a:t>
            </a:fld>
            <a:endParaRPr lang="en-US" dirty="0"/>
          </a:p>
        </p:txBody>
      </p:sp>
    </p:spTree>
    <p:extLst>
      <p:ext uri="{BB962C8B-B14F-4D97-AF65-F5344CB8AC3E}">
        <p14:creationId xmlns:p14="http://schemas.microsoft.com/office/powerpoint/2010/main" val="23832522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6E67C38E-52C5-CB46-8B68-2E85B156DCDF}" type="slidenum">
              <a:rPr lang="en-US" smtClean="0"/>
              <a:t>10</a:t>
            </a:fld>
            <a:endParaRPr lang="en-US" dirty="0"/>
          </a:p>
        </p:txBody>
      </p:sp>
    </p:spTree>
    <p:extLst>
      <p:ext uri="{BB962C8B-B14F-4D97-AF65-F5344CB8AC3E}">
        <p14:creationId xmlns:p14="http://schemas.microsoft.com/office/powerpoint/2010/main" val="26508269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6E67C38E-52C5-CB46-8B68-2E85B156DCDF}" type="slidenum">
              <a:rPr lang="en-US" smtClean="0"/>
              <a:t>13</a:t>
            </a:fld>
            <a:endParaRPr lang="en-US" dirty="0"/>
          </a:p>
        </p:txBody>
      </p:sp>
    </p:spTree>
    <p:extLst>
      <p:ext uri="{BB962C8B-B14F-4D97-AF65-F5344CB8AC3E}">
        <p14:creationId xmlns:p14="http://schemas.microsoft.com/office/powerpoint/2010/main" val="34941895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üller_Folie">
    <p:spTree>
      <p:nvGrpSpPr>
        <p:cNvPr id="1" name=""/>
        <p:cNvGrpSpPr/>
        <p:nvPr/>
      </p:nvGrpSpPr>
      <p:grpSpPr>
        <a:xfrm>
          <a:off x="0" y="0"/>
          <a:ext cx="0" cy="0"/>
          <a:chOff x="0" y="0"/>
          <a:chExt cx="0" cy="0"/>
        </a:xfrm>
      </p:grpSpPr>
      <p:sp>
        <p:nvSpPr>
          <p:cNvPr id="2" name="Datumsplatzhalter 1"/>
          <p:cNvSpPr>
            <a:spLocks noGrp="1"/>
          </p:cNvSpPr>
          <p:nvPr>
            <p:ph type="dt" sz="half" idx="10"/>
          </p:nvPr>
        </p:nvSpPr>
        <p:spPr>
          <a:xfrm>
            <a:off x="142875" y="4766073"/>
            <a:ext cx="2057400" cy="274637"/>
          </a:xfrm>
        </p:spPr>
        <p:txBody>
          <a:bodyPr/>
          <a:lstStyle>
            <a:lvl1pPr>
              <a:defRPr sz="800">
                <a:latin typeface="+mj-lt"/>
              </a:defRPr>
            </a:lvl1pPr>
          </a:lstStyle>
          <a:p>
            <a:fld id="{5AEC0D39-F2C5-4C3A-8D44-6B28718554CF}" type="datetime1">
              <a:rPr lang="de-DE" smtClean="0"/>
              <a:pPr/>
              <a:t>13.05.2025</a:t>
            </a:fld>
            <a:endParaRPr lang="de-DE" dirty="0"/>
          </a:p>
        </p:txBody>
      </p:sp>
      <p:sp>
        <p:nvSpPr>
          <p:cNvPr id="4" name="Foliennummernplatzhalter 3"/>
          <p:cNvSpPr>
            <a:spLocks noGrp="1"/>
          </p:cNvSpPr>
          <p:nvPr>
            <p:ph type="sldNum" sz="quarter" idx="12"/>
          </p:nvPr>
        </p:nvSpPr>
        <p:spPr>
          <a:xfrm>
            <a:off x="6457949" y="4767263"/>
            <a:ext cx="2448869" cy="274637"/>
          </a:xfrm>
        </p:spPr>
        <p:txBody>
          <a:bodyPr/>
          <a:lstStyle>
            <a:lvl1pPr>
              <a:defRPr sz="800">
                <a:latin typeface="Calibri Light" panose="020F0302020204030204" pitchFamily="34" charset="0"/>
                <a:cs typeface="Calibri Light" panose="020F0302020204030204" pitchFamily="34" charset="0"/>
              </a:defRPr>
            </a:lvl1pPr>
          </a:lstStyle>
          <a:p>
            <a:fld id="{DB130775-CD1A-4EBD-8D19-435ECBD6D52E}" type="slidenum">
              <a:rPr lang="de-DE" smtClean="0"/>
              <a:pPr/>
              <a:t>‹Nr.›</a:t>
            </a:fld>
            <a:endParaRPr lang="de-DE" dirty="0"/>
          </a:p>
        </p:txBody>
      </p:sp>
      <p:cxnSp>
        <p:nvCxnSpPr>
          <p:cNvPr id="6" name="Straight Connector 5"/>
          <p:cNvCxnSpPr/>
          <p:nvPr userDrawn="1"/>
        </p:nvCxnSpPr>
        <p:spPr>
          <a:xfrm>
            <a:off x="339200" y="604545"/>
            <a:ext cx="4686300" cy="0"/>
          </a:xfrm>
          <a:prstGeom prst="line">
            <a:avLst/>
          </a:prstGeom>
          <a:ln w="12700">
            <a:gradFill flip="none" rotWithShape="1">
              <a:gsLst>
                <a:gs pos="0">
                  <a:schemeClr val="bg1">
                    <a:lumMod val="50000"/>
                  </a:schemeClr>
                </a:gs>
                <a:gs pos="80000">
                  <a:srgbClr val="FFFFFF"/>
                </a:gs>
              </a:gsLst>
              <a:lin ang="0" scaled="1"/>
              <a:tileRect/>
            </a:gradFill>
          </a:ln>
          <a:effectLst/>
        </p:spPr>
        <p:style>
          <a:lnRef idx="2">
            <a:schemeClr val="accent1"/>
          </a:lnRef>
          <a:fillRef idx="0">
            <a:schemeClr val="accent1"/>
          </a:fillRef>
          <a:effectRef idx="1">
            <a:schemeClr val="accent1"/>
          </a:effectRef>
          <a:fontRef idx="minor">
            <a:schemeClr val="tx1"/>
          </a:fontRef>
        </p:style>
      </p:cxnSp>
      <p:sp>
        <p:nvSpPr>
          <p:cNvPr id="11" name="Rectangle 2"/>
          <p:cNvSpPr/>
          <p:nvPr userDrawn="1"/>
        </p:nvSpPr>
        <p:spPr>
          <a:xfrm>
            <a:off x="246063" y="110836"/>
            <a:ext cx="393056" cy="444096"/>
          </a:xfrm>
          <a:prstGeom prst="rect">
            <a:avLst/>
          </a:prstGeom>
        </p:spPr>
        <p:txBody>
          <a:bodyPr wrap="none">
            <a:spAutoFit/>
          </a:bodyPr>
          <a:lstStyle/>
          <a:p>
            <a:pPr>
              <a:lnSpc>
                <a:spcPct val="140000"/>
              </a:lnSpc>
            </a:pPr>
            <a:r>
              <a:rPr lang="en-US" dirty="0">
                <a:solidFill>
                  <a:srgbClr val="CCCCCC"/>
                </a:solidFill>
                <a:latin typeface="Calibri Light"/>
                <a:cs typeface="Calibri Light"/>
              </a:rPr>
              <a:t>||</a:t>
            </a:r>
            <a:endParaRPr lang="en-US" dirty="0">
              <a:latin typeface="Calibri Light"/>
              <a:cs typeface="Calibri Light"/>
            </a:endParaRPr>
          </a:p>
        </p:txBody>
      </p:sp>
      <p:sp>
        <p:nvSpPr>
          <p:cNvPr id="14" name="Textplatzhalter 13"/>
          <p:cNvSpPr>
            <a:spLocks noGrp="1"/>
          </p:cNvSpPr>
          <p:nvPr>
            <p:ph type="body" sz="quarter" idx="13"/>
          </p:nvPr>
        </p:nvSpPr>
        <p:spPr>
          <a:xfrm>
            <a:off x="507110" y="208060"/>
            <a:ext cx="4713287" cy="401390"/>
          </a:xfrm>
        </p:spPr>
        <p:txBody>
          <a:bodyPr>
            <a:normAutofit/>
          </a:bodyPr>
          <a:lstStyle>
            <a:lvl1pPr marL="0" indent="0">
              <a:buNone/>
              <a:defRPr sz="1800" b="0">
                <a:latin typeface="+mj-lt"/>
              </a:defRPr>
            </a:lvl1pPr>
          </a:lstStyle>
          <a:p>
            <a:pPr lvl="0"/>
            <a:r>
              <a:rPr lang="de-DE"/>
              <a:t>Mastertextformat bearbeiten</a:t>
            </a:r>
          </a:p>
        </p:txBody>
      </p:sp>
      <p:sp>
        <p:nvSpPr>
          <p:cNvPr id="16" name="Textplatzhalter 15"/>
          <p:cNvSpPr>
            <a:spLocks noGrp="1"/>
          </p:cNvSpPr>
          <p:nvPr>
            <p:ph type="body" sz="quarter" idx="14"/>
          </p:nvPr>
        </p:nvSpPr>
        <p:spPr>
          <a:xfrm>
            <a:off x="339725" y="1023938"/>
            <a:ext cx="8567094" cy="3346450"/>
          </a:xfrm>
        </p:spPr>
        <p:txBody>
          <a:bodyPr>
            <a:normAutofit/>
          </a:bodyPr>
          <a:lstStyle>
            <a:lvl1pPr marL="0" indent="0">
              <a:buNone/>
              <a:defRPr sz="1800">
                <a:latin typeface="+mj-lt"/>
              </a:defRPr>
            </a:lvl1pPr>
          </a:lstStyle>
          <a:p>
            <a:pPr lvl="0"/>
            <a:r>
              <a:rPr lang="de-DE"/>
              <a:t>Mastertextformat bearbeiten</a:t>
            </a:r>
          </a:p>
        </p:txBody>
      </p:sp>
      <p:pic>
        <p:nvPicPr>
          <p:cNvPr id="7" name="Grafik 6" descr="Ein Bild, das Grafiken, Kreis, Screenshot, Symbol enthält.&#10;&#10;Automatisch generierte Beschreibung">
            <a:extLst>
              <a:ext uri="{FF2B5EF4-FFF2-40B4-BE49-F238E27FC236}">
                <a16:creationId xmlns:a16="http://schemas.microsoft.com/office/drawing/2014/main" id="{79A41245-849C-E2C8-6370-F1F669F3084A}"/>
              </a:ext>
            </a:extLst>
          </p:cNvPr>
          <p:cNvPicPr>
            <a:picLocks noChangeAspect="1"/>
          </p:cNvPicPr>
          <p:nvPr userDrawn="1"/>
        </p:nvPicPr>
        <p:blipFill>
          <a:blip r:embed="rId2"/>
          <a:stretch>
            <a:fillRect/>
          </a:stretch>
        </p:blipFill>
        <p:spPr>
          <a:xfrm>
            <a:off x="7326396" y="196640"/>
            <a:ext cx="1580423" cy="716583"/>
          </a:xfrm>
          <a:prstGeom prst="rect">
            <a:avLst/>
          </a:prstGeom>
        </p:spPr>
      </p:pic>
    </p:spTree>
    <p:extLst>
      <p:ext uri="{BB962C8B-B14F-4D97-AF65-F5344CB8AC3E}">
        <p14:creationId xmlns:p14="http://schemas.microsoft.com/office/powerpoint/2010/main" val="1881401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7" name="Textfeld 6"/>
          <p:cNvSpPr txBox="1"/>
          <p:nvPr userDrawn="1"/>
        </p:nvSpPr>
        <p:spPr>
          <a:xfrm>
            <a:off x="382846" y="1271934"/>
            <a:ext cx="8090383" cy="369332"/>
          </a:xfrm>
          <a:prstGeom prst="rect">
            <a:avLst/>
          </a:prstGeom>
          <a:noFill/>
        </p:spPr>
        <p:txBody>
          <a:bodyPr wrap="square" rtlCol="0">
            <a:spAutoFit/>
          </a:bodyPr>
          <a:lstStyle/>
          <a:p>
            <a:endParaRPr lang="de-DE" dirty="0"/>
          </a:p>
        </p:txBody>
      </p:sp>
    </p:spTree>
    <p:extLst>
      <p:ext uri="{BB962C8B-B14F-4D97-AF65-F5344CB8AC3E}">
        <p14:creationId xmlns:p14="http://schemas.microsoft.com/office/powerpoint/2010/main" val="1352513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7396260"/>
      </p:ext>
    </p:extLst>
  </p:cSld>
  <p:clrMapOvr>
    <a:masterClrMapping/>
  </p:clrMapOvr>
  <mc:AlternateContent xmlns:mc="http://schemas.openxmlformats.org/markup-compatibility/2006" xmlns:p14="http://schemas.microsoft.com/office/powerpoint/2010/main">
    <mc:Choice Requires="p14">
      <p:transition spd="med" p14:dur="700" advTm="0">
        <p:fade/>
      </p:transition>
    </mc:Choice>
    <mc:Fallback xmlns="">
      <p:transition xmlns:p14="http://schemas.microsoft.com/office/powerpoint/2010/main" spd="med" advTm="0">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FC629A82-5891-4FE4-8B90-C494AC8C645A}" type="datetime1">
              <a:rPr lang="de-DE" smtClean="0"/>
              <a:t>13.05.2025</a:t>
            </a:fld>
            <a:endParaRPr lang="de-DE" dirty="0"/>
          </a:p>
        </p:txBody>
      </p:sp>
      <p:sp>
        <p:nvSpPr>
          <p:cNvPr id="5" name="Fußzeilenplatzhalter 4"/>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dirty="0"/>
          </a:p>
        </p:txBody>
      </p:sp>
      <p:sp>
        <p:nvSpPr>
          <p:cNvPr id="6" name="Foliennummernplatzhalter 5"/>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DB130775-CD1A-4EBD-8D19-435ECBD6D52E}" type="slidenum">
              <a:rPr lang="de-DE" smtClean="0"/>
              <a:t>‹Nr.›</a:t>
            </a:fld>
            <a:endParaRPr lang="de-DE" dirty="0"/>
          </a:p>
        </p:txBody>
      </p:sp>
    </p:spTree>
    <p:extLst>
      <p:ext uri="{BB962C8B-B14F-4D97-AF65-F5344CB8AC3E}">
        <p14:creationId xmlns:p14="http://schemas.microsoft.com/office/powerpoint/2010/main" val="3427612311"/>
      </p:ext>
    </p:extLst>
  </p:cSld>
  <p:clrMap bg1="lt1" tx1="dk1" bg2="lt2" tx2="dk2" accent1="accent1" accent2="accent2" accent3="accent3" accent4="accent4" accent5="accent5" accent6="accent6" hlink="hlink" folHlink="folHlink"/>
  <p:sldLayoutIdLst>
    <p:sldLayoutId id="2147483664" r:id="rId1"/>
    <p:sldLayoutId id="2147483663" r:id="rId2"/>
    <p:sldLayoutId id="2147483665" r:id="rId3"/>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www.tm.th-wildau.de/brun/lehre/Material/SDGM/VL_SDGM_Requirements.pdf"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https://www.gruender.de/buchhaltung/pflichtenheft-lastenheft/" TargetMode="External"/><Relationship Id="rId5" Type="http://schemas.openxmlformats.org/officeDocument/2006/relationships/hyperlink" Target="https://zukunftsarchitekten-podcast.de/" TargetMode="External"/><Relationship Id="rId4" Type="http://schemas.openxmlformats.org/officeDocument/2006/relationships/hyperlink" Target="https://www.projektmagazin.de/artikel/das-pflichtenheft-basis-fuer-den-projekterfolg_6770"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1806436"/>
            <a:ext cx="3522133" cy="3337064"/>
          </a:xfrm>
          <a:prstGeom prst="rect">
            <a:avLst/>
          </a:prstGeom>
        </p:spPr>
      </p:pic>
      <p:sp>
        <p:nvSpPr>
          <p:cNvPr id="2" name="TextBox 1"/>
          <p:cNvSpPr txBox="1"/>
          <p:nvPr/>
        </p:nvSpPr>
        <p:spPr>
          <a:xfrm>
            <a:off x="5130800" y="3268133"/>
            <a:ext cx="3876446" cy="1292662"/>
          </a:xfrm>
          <a:prstGeom prst="rect">
            <a:avLst/>
          </a:prstGeom>
          <a:noFill/>
        </p:spPr>
        <p:txBody>
          <a:bodyPr wrap="none" rtlCol="0">
            <a:spAutoFit/>
          </a:bodyPr>
          <a:lstStyle/>
          <a:p>
            <a:r>
              <a:rPr lang="de-DE" sz="2000" b="1" dirty="0">
                <a:latin typeface="+mj-lt"/>
              </a:rPr>
              <a:t>Überblick Lasten- und Pflichtenhefte</a:t>
            </a:r>
          </a:p>
          <a:p>
            <a:r>
              <a:rPr lang="en-US" b="1" dirty="0">
                <a:latin typeface="+mj-lt"/>
              </a:rPr>
              <a:t>HHE</a:t>
            </a:r>
          </a:p>
          <a:p>
            <a:endParaRPr lang="en-US" sz="2000" b="1" dirty="0">
              <a:latin typeface="+mj-lt"/>
            </a:endParaRPr>
          </a:p>
          <a:p>
            <a:fld id="{DE3F1144-8229-47DE-BCC5-3B6BFDBBC040}" type="datetime1">
              <a:rPr lang="de-DE" sz="2000" b="1" smtClean="0">
                <a:latin typeface="+mj-lt"/>
              </a:rPr>
              <a:t>13.05.2025</a:t>
            </a:fld>
            <a:endParaRPr lang="en-US" sz="2000" b="1" dirty="0">
              <a:latin typeface="+mj-lt"/>
            </a:endParaRPr>
          </a:p>
        </p:txBody>
      </p:sp>
      <p:pic>
        <p:nvPicPr>
          <p:cNvPr id="5" name="Grafik 4" descr="Ein Bild, das Grafiken, Kreis, Screenshot, Symbol enthält.&#10;&#10;Automatisch generierte Beschreibung">
            <a:extLst>
              <a:ext uri="{FF2B5EF4-FFF2-40B4-BE49-F238E27FC236}">
                <a16:creationId xmlns:a16="http://schemas.microsoft.com/office/drawing/2014/main" id="{1291D9B0-50EA-1498-7527-CB0E5E88ACA3}"/>
              </a:ext>
            </a:extLst>
          </p:cNvPr>
          <p:cNvPicPr>
            <a:picLocks noChangeAspect="1"/>
          </p:cNvPicPr>
          <p:nvPr/>
        </p:nvPicPr>
        <p:blipFill>
          <a:blip r:embed="rId4"/>
          <a:stretch>
            <a:fillRect/>
          </a:stretch>
        </p:blipFill>
        <p:spPr>
          <a:xfrm>
            <a:off x="6948106" y="201414"/>
            <a:ext cx="1925652" cy="873114"/>
          </a:xfrm>
          <a:prstGeom prst="rect">
            <a:avLst/>
          </a:prstGeom>
        </p:spPr>
      </p:pic>
    </p:spTree>
    <p:extLst>
      <p:ext uri="{BB962C8B-B14F-4D97-AF65-F5344CB8AC3E}">
        <p14:creationId xmlns:p14="http://schemas.microsoft.com/office/powerpoint/2010/main" val="8746179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DE2FE7C-7165-BCDD-D8DE-E4F999FCFB1C}"/>
              </a:ext>
            </a:extLst>
          </p:cNvPr>
          <p:cNvSpPr>
            <a:spLocks noGrp="1"/>
          </p:cNvSpPr>
          <p:nvPr>
            <p:ph type="body" sz="quarter" idx="13"/>
          </p:nvPr>
        </p:nvSpPr>
        <p:spPr/>
        <p:txBody>
          <a:bodyPr/>
          <a:lstStyle/>
          <a:p>
            <a:r>
              <a:rPr lang="de-DE" dirty="0"/>
              <a:t>„Top 7 Fehler beim Lastenheft / Pflichtenheft“</a:t>
            </a:r>
          </a:p>
        </p:txBody>
      </p:sp>
      <p:sp>
        <p:nvSpPr>
          <p:cNvPr id="3" name="Textplatzhalter 2">
            <a:extLst>
              <a:ext uri="{FF2B5EF4-FFF2-40B4-BE49-F238E27FC236}">
                <a16:creationId xmlns:a16="http://schemas.microsoft.com/office/drawing/2014/main" id="{4B139166-64A5-B46B-B35A-950C988D77E8}"/>
              </a:ext>
            </a:extLst>
          </p:cNvPr>
          <p:cNvSpPr>
            <a:spLocks noGrp="1"/>
          </p:cNvSpPr>
          <p:nvPr>
            <p:ph type="body" sz="quarter" idx="14"/>
          </p:nvPr>
        </p:nvSpPr>
        <p:spPr/>
        <p:txBody>
          <a:bodyPr>
            <a:normAutofit/>
          </a:bodyPr>
          <a:lstStyle/>
          <a:p>
            <a:pPr marL="342900" indent="-342900">
              <a:buFont typeface="+mj-lt"/>
              <a:buAutoNum type="arabicPeriod"/>
            </a:pPr>
            <a:r>
              <a:rPr lang="de-DE" dirty="0"/>
              <a:t>Excel als Anforderungsmanagement Tool verwenden</a:t>
            </a:r>
          </a:p>
          <a:p>
            <a:pPr marL="342900" indent="-342900">
              <a:buFont typeface="+mj-lt"/>
              <a:buAutoNum type="arabicPeriod"/>
            </a:pPr>
            <a:r>
              <a:rPr lang="de-DE" dirty="0"/>
              <a:t>Vermischte Anforderungen (Kombiniertes Lasten und Pflichtenheft)</a:t>
            </a:r>
          </a:p>
          <a:p>
            <a:pPr marL="342900" indent="-342900">
              <a:buFont typeface="+mj-lt"/>
              <a:buAutoNum type="arabicPeriod"/>
            </a:pPr>
            <a:r>
              <a:rPr lang="de-DE" dirty="0"/>
              <a:t>Keine Systemabgrenzung (fehlende Schnittstellen, Überspezifikation)</a:t>
            </a:r>
          </a:p>
          <a:p>
            <a:pPr marL="342900" indent="-342900">
              <a:buFont typeface="+mj-lt"/>
              <a:buAutoNum type="arabicPeriod"/>
            </a:pPr>
            <a:r>
              <a:rPr lang="de-DE" dirty="0"/>
              <a:t>Keine klare Struktur</a:t>
            </a:r>
          </a:p>
          <a:p>
            <a:pPr marL="342900" indent="-342900">
              <a:buFont typeface="+mj-lt"/>
              <a:buAutoNum type="arabicPeriod"/>
            </a:pPr>
            <a:r>
              <a:rPr lang="de-DE" dirty="0"/>
              <a:t>Unangepasster Detaillierungsgrad </a:t>
            </a:r>
          </a:p>
          <a:p>
            <a:pPr marL="342900" indent="-342900">
              <a:buFont typeface="+mj-lt"/>
              <a:buAutoNum type="arabicPeriod"/>
            </a:pPr>
            <a:r>
              <a:rPr lang="de-DE" dirty="0"/>
              <a:t>Unwirtschaftliche Vorgehensweise</a:t>
            </a:r>
          </a:p>
          <a:p>
            <a:pPr marL="342900" indent="-342900">
              <a:buFont typeface="+mj-lt"/>
              <a:buAutoNum type="arabicPeriod"/>
            </a:pPr>
            <a:r>
              <a:rPr lang="de-DE" dirty="0"/>
              <a:t>Keine Zeit für die LH/PH Erstellung</a:t>
            </a:r>
          </a:p>
          <a:p>
            <a:endParaRPr lang="de-DE" dirty="0"/>
          </a:p>
          <a:p>
            <a:r>
              <a:rPr lang="de-DE" sz="1050" dirty="0"/>
              <a:t>Quelle: Björn Schorre, Zukunftsarchitekten-podcast.de „Die Top 7 Fehler beim Lastenheft“</a:t>
            </a:r>
          </a:p>
          <a:p>
            <a:pPr marL="285750" indent="-285750">
              <a:buFont typeface="Arial" panose="020B0604020202020204" pitchFamily="34" charset="0"/>
              <a:buChar char="•"/>
            </a:pPr>
            <a:endParaRPr lang="de-DE" dirty="0"/>
          </a:p>
        </p:txBody>
      </p:sp>
    </p:spTree>
    <p:extLst>
      <p:ext uri="{BB962C8B-B14F-4D97-AF65-F5344CB8AC3E}">
        <p14:creationId xmlns:p14="http://schemas.microsoft.com/office/powerpoint/2010/main" val="2266005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708F85E9-6BA8-5634-1B38-0B19E83BC612}"/>
              </a:ext>
            </a:extLst>
          </p:cNvPr>
          <p:cNvSpPr>
            <a:spLocks noGrp="1"/>
          </p:cNvSpPr>
          <p:nvPr>
            <p:ph type="dt" sz="half" idx="10"/>
          </p:nvPr>
        </p:nvSpPr>
        <p:spPr/>
        <p:txBody>
          <a:bodyPr/>
          <a:lstStyle/>
          <a:p>
            <a:fld id="{5AEC0D39-F2C5-4C3A-8D44-6B28718554CF}" type="datetime1">
              <a:rPr lang="de-DE" smtClean="0"/>
              <a:pPr/>
              <a:t>13.05.2025</a:t>
            </a:fld>
            <a:endParaRPr lang="de-DE" dirty="0"/>
          </a:p>
        </p:txBody>
      </p:sp>
      <p:sp>
        <p:nvSpPr>
          <p:cNvPr id="3" name="Foliennummernplatzhalter 2">
            <a:extLst>
              <a:ext uri="{FF2B5EF4-FFF2-40B4-BE49-F238E27FC236}">
                <a16:creationId xmlns:a16="http://schemas.microsoft.com/office/drawing/2014/main" id="{C9AC5001-19F4-B4BE-2825-8091AD58923A}"/>
              </a:ext>
            </a:extLst>
          </p:cNvPr>
          <p:cNvSpPr>
            <a:spLocks noGrp="1"/>
          </p:cNvSpPr>
          <p:nvPr>
            <p:ph type="sldNum" sz="quarter" idx="12"/>
          </p:nvPr>
        </p:nvSpPr>
        <p:spPr/>
        <p:txBody>
          <a:bodyPr/>
          <a:lstStyle/>
          <a:p>
            <a:fld id="{DB130775-CD1A-4EBD-8D19-435ECBD6D52E}" type="slidenum">
              <a:rPr lang="de-DE" smtClean="0"/>
              <a:pPr/>
              <a:t>11</a:t>
            </a:fld>
            <a:endParaRPr lang="de-DE" dirty="0"/>
          </a:p>
        </p:txBody>
      </p:sp>
      <p:sp>
        <p:nvSpPr>
          <p:cNvPr id="4" name="Textplatzhalter 3">
            <a:extLst>
              <a:ext uri="{FF2B5EF4-FFF2-40B4-BE49-F238E27FC236}">
                <a16:creationId xmlns:a16="http://schemas.microsoft.com/office/drawing/2014/main" id="{53264068-489C-6C18-9DD4-AA1F7C9C7CF4}"/>
              </a:ext>
            </a:extLst>
          </p:cNvPr>
          <p:cNvSpPr>
            <a:spLocks noGrp="1"/>
          </p:cNvSpPr>
          <p:nvPr>
            <p:ph type="body" sz="quarter" idx="13"/>
          </p:nvPr>
        </p:nvSpPr>
        <p:spPr/>
        <p:txBody>
          <a:bodyPr/>
          <a:lstStyle/>
          <a:p>
            <a:r>
              <a:rPr lang="de-DE" dirty="0"/>
              <a:t>Methoden zur Beschreibung in LH und PH</a:t>
            </a:r>
          </a:p>
        </p:txBody>
      </p:sp>
      <p:sp>
        <p:nvSpPr>
          <p:cNvPr id="5" name="Textplatzhalter 4">
            <a:extLst>
              <a:ext uri="{FF2B5EF4-FFF2-40B4-BE49-F238E27FC236}">
                <a16:creationId xmlns:a16="http://schemas.microsoft.com/office/drawing/2014/main" id="{5D2728D6-B685-37D8-5499-1EF079A32944}"/>
              </a:ext>
            </a:extLst>
          </p:cNvPr>
          <p:cNvSpPr>
            <a:spLocks noGrp="1"/>
          </p:cNvSpPr>
          <p:nvPr>
            <p:ph type="body" sz="quarter" idx="14"/>
          </p:nvPr>
        </p:nvSpPr>
        <p:spPr/>
        <p:txBody>
          <a:bodyPr>
            <a:normAutofit/>
          </a:bodyPr>
          <a:lstStyle/>
          <a:p>
            <a:r>
              <a:rPr lang="de-DE" b="1" dirty="0"/>
              <a:t>Allgemeine Hinweise</a:t>
            </a:r>
          </a:p>
          <a:p>
            <a:pPr marL="285750" indent="-285750">
              <a:buFont typeface="Arial" panose="020B0604020202020204" pitchFamily="34" charset="0"/>
              <a:buChar char="•"/>
            </a:pPr>
            <a:r>
              <a:rPr lang="de-DE" dirty="0"/>
              <a:t>Einsatz von verständlichen Beschreibungsmethoden.</a:t>
            </a:r>
          </a:p>
          <a:p>
            <a:pPr marL="285750" indent="-285750">
              <a:buFont typeface="Arial" panose="020B0604020202020204" pitchFamily="34" charset="0"/>
              <a:buChar char="•"/>
            </a:pPr>
            <a:r>
              <a:rPr lang="de-DE" dirty="0"/>
              <a:t>Texte sind knapp und klar strukturiert abzufassen. </a:t>
            </a:r>
          </a:p>
          <a:p>
            <a:pPr marL="285750" indent="-285750">
              <a:buFont typeface="Arial" panose="020B0604020202020204" pitchFamily="34" charset="0"/>
              <a:buChar char="•"/>
            </a:pPr>
            <a:r>
              <a:rPr lang="de-DE" b="1" dirty="0"/>
              <a:t>zielgruppenorientierte Beschreibung, Management Summary </a:t>
            </a:r>
            <a:br>
              <a:rPr lang="de-DE" b="1" dirty="0"/>
            </a:br>
            <a:r>
              <a:rPr lang="de-DE" dirty="0"/>
              <a:t>(Grobablauf -&gt;Teilablauf -&gt; Detailbeschreibung)</a:t>
            </a:r>
          </a:p>
          <a:p>
            <a:r>
              <a:rPr lang="de-DE" b="1" dirty="0"/>
              <a:t>Mögliche Hilfsmittel:</a:t>
            </a:r>
          </a:p>
          <a:p>
            <a:pPr marL="285750" indent="-285750">
              <a:buFont typeface="Arial" panose="020B0604020202020204" pitchFamily="34" charset="0"/>
              <a:buChar char="•"/>
            </a:pPr>
            <a:r>
              <a:rPr lang="de-DE" dirty="0"/>
              <a:t>grafische Darstellungen (z.B. Ablaufdiagramme, Layoutpläne)</a:t>
            </a:r>
          </a:p>
          <a:p>
            <a:pPr marL="285750" indent="-285750">
              <a:buFont typeface="Arial" panose="020B0604020202020204" pitchFamily="34" charset="0"/>
              <a:buChar char="•"/>
            </a:pPr>
            <a:r>
              <a:rPr lang="de-DE" dirty="0"/>
              <a:t>Tabellen (z.B. Materialflussmatrix, Entscheidungstabellen)</a:t>
            </a:r>
          </a:p>
          <a:p>
            <a:endParaRPr lang="de-DE" dirty="0"/>
          </a:p>
        </p:txBody>
      </p:sp>
    </p:spTree>
    <p:extLst>
      <p:ext uri="{BB962C8B-B14F-4D97-AF65-F5344CB8AC3E}">
        <p14:creationId xmlns:p14="http://schemas.microsoft.com/office/powerpoint/2010/main" val="42357470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5C191112-43E5-9205-ED5D-61D331379282}"/>
              </a:ext>
            </a:extLst>
          </p:cNvPr>
          <p:cNvSpPr>
            <a:spLocks noGrp="1"/>
          </p:cNvSpPr>
          <p:nvPr>
            <p:ph type="dt" sz="half" idx="10"/>
          </p:nvPr>
        </p:nvSpPr>
        <p:spPr/>
        <p:txBody>
          <a:bodyPr/>
          <a:lstStyle/>
          <a:p>
            <a:fld id="{5AEC0D39-F2C5-4C3A-8D44-6B28718554CF}" type="datetime1">
              <a:rPr lang="de-DE" smtClean="0"/>
              <a:pPr/>
              <a:t>13.05.2025</a:t>
            </a:fld>
            <a:endParaRPr lang="de-DE" dirty="0"/>
          </a:p>
        </p:txBody>
      </p:sp>
      <p:sp>
        <p:nvSpPr>
          <p:cNvPr id="3" name="Foliennummernplatzhalter 2">
            <a:extLst>
              <a:ext uri="{FF2B5EF4-FFF2-40B4-BE49-F238E27FC236}">
                <a16:creationId xmlns:a16="http://schemas.microsoft.com/office/drawing/2014/main" id="{35B9069A-F50D-CFCF-06E3-DCAE1D27F1E1}"/>
              </a:ext>
            </a:extLst>
          </p:cNvPr>
          <p:cNvSpPr>
            <a:spLocks noGrp="1"/>
          </p:cNvSpPr>
          <p:nvPr>
            <p:ph type="sldNum" sz="quarter" idx="12"/>
          </p:nvPr>
        </p:nvSpPr>
        <p:spPr/>
        <p:txBody>
          <a:bodyPr/>
          <a:lstStyle/>
          <a:p>
            <a:fld id="{DB130775-CD1A-4EBD-8D19-435ECBD6D52E}" type="slidenum">
              <a:rPr lang="de-DE" smtClean="0"/>
              <a:pPr/>
              <a:t>12</a:t>
            </a:fld>
            <a:endParaRPr lang="de-DE" dirty="0"/>
          </a:p>
        </p:txBody>
      </p:sp>
      <p:sp>
        <p:nvSpPr>
          <p:cNvPr id="4" name="Textplatzhalter 3">
            <a:extLst>
              <a:ext uri="{FF2B5EF4-FFF2-40B4-BE49-F238E27FC236}">
                <a16:creationId xmlns:a16="http://schemas.microsoft.com/office/drawing/2014/main" id="{9F7D93D6-1D36-2730-057D-1086739F5379}"/>
              </a:ext>
            </a:extLst>
          </p:cNvPr>
          <p:cNvSpPr>
            <a:spLocks noGrp="1"/>
          </p:cNvSpPr>
          <p:nvPr>
            <p:ph type="body" sz="quarter" idx="13"/>
          </p:nvPr>
        </p:nvSpPr>
        <p:spPr/>
        <p:txBody>
          <a:bodyPr/>
          <a:lstStyle/>
          <a:p>
            <a:r>
              <a:rPr lang="de-DE" dirty="0"/>
              <a:t>Tools zur Projektverwaltung/ LH &amp; PH Erstellung</a:t>
            </a:r>
          </a:p>
        </p:txBody>
      </p:sp>
      <p:sp>
        <p:nvSpPr>
          <p:cNvPr id="5" name="Textplatzhalter 4">
            <a:extLst>
              <a:ext uri="{FF2B5EF4-FFF2-40B4-BE49-F238E27FC236}">
                <a16:creationId xmlns:a16="http://schemas.microsoft.com/office/drawing/2014/main" id="{724C7F53-85B7-D468-4540-010D339007E0}"/>
              </a:ext>
            </a:extLst>
          </p:cNvPr>
          <p:cNvSpPr>
            <a:spLocks noGrp="1"/>
          </p:cNvSpPr>
          <p:nvPr>
            <p:ph type="body" sz="quarter" idx="14"/>
          </p:nvPr>
        </p:nvSpPr>
        <p:spPr/>
        <p:txBody>
          <a:bodyPr/>
          <a:lstStyle/>
          <a:p>
            <a:r>
              <a:rPr lang="de-DE" dirty="0"/>
              <a:t>Microsoft Word </a:t>
            </a:r>
          </a:p>
          <a:p>
            <a:pPr marL="285750" indent="-285750">
              <a:buFont typeface="Arial" panose="020B0604020202020204" pitchFamily="34" charset="0"/>
              <a:buChar char="•"/>
            </a:pPr>
            <a:r>
              <a:rPr lang="de-DE" sz="1800" dirty="0"/>
              <a:t>Modularisierung: einzelne </a:t>
            </a:r>
            <a:r>
              <a:rPr lang="de-DE" dirty="0"/>
              <a:t>Dokumente für große Kapitel -&gt; Wiederverwendbarkeit</a:t>
            </a:r>
          </a:p>
          <a:p>
            <a:pPr marL="285750" indent="-285750">
              <a:buFont typeface="Arial" panose="020B0604020202020204" pitchFamily="34" charset="0"/>
              <a:buChar char="•"/>
            </a:pPr>
            <a:r>
              <a:rPr lang="de-DE" dirty="0"/>
              <a:t>Versionskontrolle &amp; Rückverfolgbarkeit des Dokuments</a:t>
            </a:r>
          </a:p>
          <a:p>
            <a:pPr marL="285750" indent="-285750">
              <a:buFont typeface="Arial" panose="020B0604020202020204" pitchFamily="34" charset="0"/>
              <a:buChar char="•"/>
            </a:pPr>
            <a:r>
              <a:rPr lang="de-DE" dirty="0"/>
              <a:t>Dokumentverantwortlichkeit &amp; Freigabemodalitäten definieren</a:t>
            </a:r>
          </a:p>
          <a:p>
            <a:pPr marL="285750" indent="-285750">
              <a:buFont typeface="Arial" panose="020B0604020202020204" pitchFamily="34" charset="0"/>
              <a:buChar char="•"/>
            </a:pPr>
            <a:r>
              <a:rPr lang="de-DE" dirty="0"/>
              <a:t>„</a:t>
            </a:r>
            <a:r>
              <a:rPr lang="de-DE" dirty="0" err="1"/>
              <a:t>Requirements</a:t>
            </a:r>
            <a:r>
              <a:rPr lang="de-DE" dirty="0"/>
              <a:t> </a:t>
            </a:r>
            <a:r>
              <a:rPr lang="de-DE" dirty="0" err="1"/>
              <a:t>Traceability</a:t>
            </a:r>
            <a:r>
              <a:rPr lang="de-DE" dirty="0"/>
              <a:t>“? (Rückverfolgbarkeit von Anforderungen)</a:t>
            </a:r>
            <a:br>
              <a:rPr lang="de-DE" dirty="0"/>
            </a:br>
            <a:endParaRPr lang="de-DE" sz="1800" dirty="0"/>
          </a:p>
          <a:p>
            <a:r>
              <a:rPr lang="de-DE" dirty="0"/>
              <a:t>Projekt &amp; Anforderungsmanagement Software Lösungen:</a:t>
            </a:r>
          </a:p>
          <a:p>
            <a:pPr marL="285750" indent="-285750">
              <a:buFont typeface="Arial" panose="020B0604020202020204" pitchFamily="34" charset="0"/>
              <a:buChar char="•"/>
            </a:pPr>
            <a:r>
              <a:rPr lang="de-DE" sz="1800" dirty="0">
                <a:latin typeface="+mj-lt"/>
              </a:rPr>
              <a:t>Jira, Doors, </a:t>
            </a:r>
            <a:r>
              <a:rPr lang="de-DE" sz="1800" dirty="0" err="1">
                <a:latin typeface="+mj-lt"/>
              </a:rPr>
              <a:t>Visure</a:t>
            </a:r>
            <a:r>
              <a:rPr lang="de-DE" sz="1800" dirty="0">
                <a:latin typeface="+mj-lt"/>
              </a:rPr>
              <a:t>, </a:t>
            </a:r>
          </a:p>
        </p:txBody>
      </p:sp>
    </p:spTree>
    <p:extLst>
      <p:ext uri="{BB962C8B-B14F-4D97-AF65-F5344CB8AC3E}">
        <p14:creationId xmlns:p14="http://schemas.microsoft.com/office/powerpoint/2010/main" val="38141410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BE2E3117-8B91-1EEA-323E-AB7D24E74E71}"/>
              </a:ext>
            </a:extLst>
          </p:cNvPr>
          <p:cNvSpPr>
            <a:spLocks noGrp="1"/>
          </p:cNvSpPr>
          <p:nvPr>
            <p:ph type="body" sz="quarter" idx="13"/>
          </p:nvPr>
        </p:nvSpPr>
        <p:spPr/>
        <p:txBody>
          <a:bodyPr/>
          <a:lstStyle/>
          <a:p>
            <a:r>
              <a:rPr lang="de-DE" dirty="0"/>
              <a:t>Quellen:</a:t>
            </a:r>
          </a:p>
          <a:p>
            <a:endParaRPr lang="de-DE" dirty="0"/>
          </a:p>
        </p:txBody>
      </p:sp>
      <p:sp>
        <p:nvSpPr>
          <p:cNvPr id="3" name="Textplatzhalter 2">
            <a:extLst>
              <a:ext uri="{FF2B5EF4-FFF2-40B4-BE49-F238E27FC236}">
                <a16:creationId xmlns:a16="http://schemas.microsoft.com/office/drawing/2014/main" id="{D75370A4-D7B0-52CC-938C-A162B8C828E0}"/>
              </a:ext>
            </a:extLst>
          </p:cNvPr>
          <p:cNvSpPr>
            <a:spLocks noGrp="1"/>
          </p:cNvSpPr>
          <p:nvPr>
            <p:ph type="body" sz="quarter" idx="14"/>
          </p:nvPr>
        </p:nvSpPr>
        <p:spPr>
          <a:xfrm>
            <a:off x="339725" y="1023937"/>
            <a:ext cx="8567094" cy="4037919"/>
          </a:xfrm>
        </p:spPr>
        <p:txBody>
          <a:bodyPr/>
          <a:lstStyle/>
          <a:p>
            <a:pPr marL="285750" indent="-285750">
              <a:buFont typeface="Arial" panose="020B0604020202020204" pitchFamily="34" charset="0"/>
              <a:buChar char="•"/>
            </a:pPr>
            <a:r>
              <a:rPr lang="de-DE" dirty="0"/>
              <a:t>DIN 69905: </a:t>
            </a:r>
            <a:r>
              <a:rPr lang="de-DE" i="1" dirty="0"/>
              <a:t>Projektmanagement - Projektmanagementsysteme - Teil 5: Begriffe </a:t>
            </a:r>
          </a:p>
          <a:p>
            <a:pPr marL="285750" indent="-285750">
              <a:buFont typeface="Arial" panose="020B0604020202020204" pitchFamily="34" charset="0"/>
              <a:buChar char="•"/>
            </a:pPr>
            <a:r>
              <a:rPr lang="de-DE" dirty="0"/>
              <a:t>VDI 3694: </a:t>
            </a:r>
            <a:r>
              <a:rPr lang="de-DE" i="1" dirty="0"/>
              <a:t>Lastenheft/Pflichtenheft für den Einsatz von Automatisierungssystemen</a:t>
            </a:r>
          </a:p>
          <a:p>
            <a:pPr marL="285750" indent="-285750">
              <a:buFont typeface="Arial" panose="020B0604020202020204" pitchFamily="34" charset="0"/>
              <a:buChar char="•"/>
            </a:pPr>
            <a:r>
              <a:rPr lang="de-DE" dirty="0"/>
              <a:t>VDI 2519-1: </a:t>
            </a:r>
            <a:r>
              <a:rPr lang="de-DE" i="1" dirty="0"/>
              <a:t>Vorgehensweise bei der Erstellung von Lasten/Pflichtenheften</a:t>
            </a:r>
          </a:p>
          <a:p>
            <a:pPr marL="285750" indent="-285750">
              <a:buFont typeface="Arial" panose="020B0604020202020204" pitchFamily="34" charset="0"/>
              <a:buChar char="•"/>
            </a:pPr>
            <a:r>
              <a:rPr lang="de-DE" dirty="0"/>
              <a:t>Prof. Dr. Stefan </a:t>
            </a:r>
            <a:r>
              <a:rPr lang="de-DE" dirty="0" err="1"/>
              <a:t>Brunthaler</a:t>
            </a:r>
            <a:r>
              <a:rPr lang="de-DE" dirty="0"/>
              <a:t>, TH Wildau 2006, </a:t>
            </a:r>
            <a:r>
              <a:rPr lang="de-DE" i="1" dirty="0"/>
              <a:t>abgerufen am 24.05.2022</a:t>
            </a:r>
            <a:br>
              <a:rPr lang="de-DE" i="1" dirty="0"/>
            </a:br>
            <a:r>
              <a:rPr lang="de-DE" i="1" dirty="0">
                <a:hlinkClick r:id="rId3">
                  <a:extLst>
                    <a:ext uri="{A12FA001-AC4F-418D-AE19-62706E023703}">
                      <ahyp:hlinkClr xmlns:ahyp="http://schemas.microsoft.com/office/drawing/2018/hyperlinkcolor" val="tx"/>
                    </a:ext>
                  </a:extLst>
                </a:hlinkClick>
              </a:rPr>
              <a:t>https://www.tm.th-wildau.de/brun/lehre/Material/SDGM/VL_SDGM_Requirements.pdf</a:t>
            </a:r>
            <a:endParaRPr lang="de-DE" i="1" dirty="0"/>
          </a:p>
          <a:p>
            <a:pPr marL="285750" indent="-285750">
              <a:buFont typeface="Arial" panose="020B0604020202020204" pitchFamily="34" charset="0"/>
              <a:buChar char="•"/>
            </a:pPr>
            <a:r>
              <a:rPr lang="de-DE" sz="1800" dirty="0"/>
              <a:t>Projektmagazin.de</a:t>
            </a:r>
            <a:r>
              <a:rPr lang="de-DE" dirty="0"/>
              <a:t>, abgerufen am 24.05.2022</a:t>
            </a:r>
            <a:br>
              <a:rPr lang="de-DE" sz="1800" i="1" dirty="0"/>
            </a:br>
            <a:r>
              <a:rPr lang="de-DE" sz="1800" i="1" dirty="0">
                <a:hlinkClick r:id="rId4">
                  <a:extLst>
                    <a:ext uri="{A12FA001-AC4F-418D-AE19-62706E023703}">
                      <ahyp:hlinkClr xmlns:ahyp="http://schemas.microsoft.com/office/drawing/2018/hyperlinkcolor" val="tx"/>
                    </a:ext>
                  </a:extLst>
                </a:hlinkClick>
              </a:rPr>
              <a:t>https://www.projektmagazin.de/artikel/das-pflichtenheft-basis-fuer-den-projekterfolg_6770</a:t>
            </a:r>
            <a:endParaRPr lang="de-DE" sz="1800" i="1" dirty="0"/>
          </a:p>
          <a:p>
            <a:pPr marL="285750" indent="-285750">
              <a:buFont typeface="Arial" panose="020B0604020202020204" pitchFamily="34" charset="0"/>
              <a:buChar char="•"/>
            </a:pPr>
            <a:r>
              <a:rPr lang="de-DE" dirty="0"/>
              <a:t>Björn Schorre, Zukunftsarchitekten-podcast.de, abgerufen am 30.05.2022</a:t>
            </a:r>
            <a:br>
              <a:rPr lang="de-DE" dirty="0"/>
            </a:br>
            <a:r>
              <a:rPr lang="de-DE" i="1" dirty="0">
                <a:hlinkClick r:id="rId5">
                  <a:extLst>
                    <a:ext uri="{A12FA001-AC4F-418D-AE19-62706E023703}">
                      <ahyp:hlinkClr xmlns:ahyp="http://schemas.microsoft.com/office/drawing/2018/hyperlinkcolor" val="tx"/>
                    </a:ext>
                  </a:extLst>
                </a:hlinkClick>
              </a:rPr>
              <a:t>https://zukunftsarchitekten-podcast.de</a:t>
            </a:r>
            <a:endParaRPr lang="de-DE" i="1" dirty="0"/>
          </a:p>
          <a:p>
            <a:pPr marL="285750" indent="-285750">
              <a:buFont typeface="Arial" panose="020B0604020202020204" pitchFamily="34" charset="0"/>
              <a:buChar char="•"/>
            </a:pPr>
            <a:r>
              <a:rPr lang="de-DE" i="1" dirty="0"/>
              <a:t>Lastenheft und Pflichtenheft: Das sind die Unterschiede</a:t>
            </a:r>
            <a:r>
              <a:rPr lang="de-DE" dirty="0"/>
              <a:t>, abgerufen am 07.06.2022</a:t>
            </a:r>
            <a:br>
              <a:rPr lang="de-DE" i="1" dirty="0"/>
            </a:br>
            <a:r>
              <a:rPr lang="de-DE" dirty="0">
                <a:hlinkClick r:id="rId6">
                  <a:extLst>
                    <a:ext uri="{A12FA001-AC4F-418D-AE19-62706E023703}">
                      <ahyp:hlinkClr xmlns:ahyp="http://schemas.microsoft.com/office/drawing/2018/hyperlinkcolor" val="tx"/>
                    </a:ext>
                  </a:extLst>
                </a:hlinkClick>
              </a:rPr>
              <a:t>https://www.gruender.de/buchhaltung/pflichtenheft-lastenheft/</a:t>
            </a:r>
            <a:endParaRPr lang="de-DE" dirty="0"/>
          </a:p>
          <a:p>
            <a:pPr marL="285750" indent="-285750">
              <a:buFont typeface="Arial" panose="020B0604020202020204" pitchFamily="34" charset="0"/>
              <a:buChar char="•"/>
            </a:pPr>
            <a:endParaRPr lang="de-DE" sz="1800" i="1" dirty="0"/>
          </a:p>
          <a:p>
            <a:pPr marL="285750" indent="-285750">
              <a:buFont typeface="Arial" panose="020B0604020202020204" pitchFamily="34" charset="0"/>
              <a:buChar char="•"/>
            </a:pPr>
            <a:endParaRPr lang="de-DE" i="1" dirty="0"/>
          </a:p>
          <a:p>
            <a:endParaRPr lang="de-DE" dirty="0"/>
          </a:p>
        </p:txBody>
      </p:sp>
    </p:spTree>
    <p:extLst>
      <p:ext uri="{BB962C8B-B14F-4D97-AF65-F5344CB8AC3E}">
        <p14:creationId xmlns:p14="http://schemas.microsoft.com/office/powerpoint/2010/main" val="2291453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339200" y="604545"/>
            <a:ext cx="4686300" cy="0"/>
          </a:xfrm>
          <a:prstGeom prst="line">
            <a:avLst/>
          </a:prstGeom>
          <a:ln w="12700">
            <a:gradFill flip="none" rotWithShape="1">
              <a:gsLst>
                <a:gs pos="0">
                  <a:schemeClr val="bg1">
                    <a:lumMod val="50000"/>
                  </a:schemeClr>
                </a:gs>
                <a:gs pos="80000">
                  <a:srgbClr val="FFFFFF"/>
                </a:gs>
              </a:gsLst>
              <a:lin ang="0" scaled="1"/>
              <a:tileRect/>
            </a:gradFill>
          </a:ln>
          <a:effectLst/>
        </p:spPr>
        <p:style>
          <a:lnRef idx="2">
            <a:schemeClr val="accent1"/>
          </a:lnRef>
          <a:fillRef idx="0">
            <a:schemeClr val="accent1"/>
          </a:fillRef>
          <a:effectRef idx="1">
            <a:schemeClr val="accent1"/>
          </a:effectRef>
          <a:fontRef idx="minor">
            <a:schemeClr val="tx1"/>
          </a:fontRef>
        </p:style>
      </p:cxnSp>
      <p:sp>
        <p:nvSpPr>
          <p:cNvPr id="2" name="Datumsplatzhalter 1"/>
          <p:cNvSpPr>
            <a:spLocks noGrp="1"/>
          </p:cNvSpPr>
          <p:nvPr>
            <p:ph type="dt" sz="half" idx="10"/>
          </p:nvPr>
        </p:nvSpPr>
        <p:spPr/>
        <p:txBody>
          <a:bodyPr/>
          <a:lstStyle/>
          <a:p>
            <a:fld id="{24CA4129-75E2-4074-B629-D02F8DCF5D7B}" type="datetime1">
              <a:rPr lang="de-DE" smtClean="0"/>
              <a:t>13.05.2025</a:t>
            </a:fld>
            <a:endParaRPr lang="de-DE" dirty="0"/>
          </a:p>
        </p:txBody>
      </p:sp>
      <p:sp>
        <p:nvSpPr>
          <p:cNvPr id="7" name="Foliennummernplatzhalter 6"/>
          <p:cNvSpPr>
            <a:spLocks noGrp="1"/>
          </p:cNvSpPr>
          <p:nvPr>
            <p:ph type="sldNum" sz="quarter" idx="12"/>
          </p:nvPr>
        </p:nvSpPr>
        <p:spPr/>
        <p:txBody>
          <a:bodyPr/>
          <a:lstStyle/>
          <a:p>
            <a:fld id="{DB130775-CD1A-4EBD-8D19-435ECBD6D52E}" type="slidenum">
              <a:rPr lang="de-DE" smtClean="0"/>
              <a:pPr/>
              <a:t>2</a:t>
            </a:fld>
            <a:endParaRPr lang="de-DE" dirty="0"/>
          </a:p>
        </p:txBody>
      </p:sp>
      <p:sp>
        <p:nvSpPr>
          <p:cNvPr id="4" name="Textplatzhalter 3"/>
          <p:cNvSpPr>
            <a:spLocks noGrp="1"/>
          </p:cNvSpPr>
          <p:nvPr>
            <p:ph type="body" sz="quarter" idx="13"/>
          </p:nvPr>
        </p:nvSpPr>
        <p:spPr/>
        <p:txBody>
          <a:bodyPr/>
          <a:lstStyle/>
          <a:p>
            <a:r>
              <a:rPr lang="en-US" dirty="0">
                <a:cs typeface="Calibri Light"/>
              </a:rPr>
              <a:t>Agenda</a:t>
            </a:r>
          </a:p>
          <a:p>
            <a:endParaRPr lang="de-DE" dirty="0"/>
          </a:p>
        </p:txBody>
      </p:sp>
      <p:sp>
        <p:nvSpPr>
          <p:cNvPr id="8" name="Textfeld 7"/>
          <p:cNvSpPr txBox="1"/>
          <p:nvPr/>
        </p:nvSpPr>
        <p:spPr>
          <a:xfrm>
            <a:off x="339200" y="998621"/>
            <a:ext cx="7489347" cy="2585323"/>
          </a:xfrm>
          <a:prstGeom prst="rect">
            <a:avLst/>
          </a:prstGeom>
          <a:noFill/>
        </p:spPr>
        <p:txBody>
          <a:bodyPr wrap="square" rtlCol="0">
            <a:spAutoFit/>
          </a:bodyPr>
          <a:lstStyle/>
          <a:p>
            <a:pPr marL="342900" indent="-342900">
              <a:buFont typeface="+mj-lt"/>
              <a:buAutoNum type="arabicPeriod"/>
            </a:pPr>
            <a:r>
              <a:rPr lang="de-DE" dirty="0">
                <a:latin typeface="+mj-lt"/>
              </a:rPr>
              <a:t>Motivation</a:t>
            </a:r>
            <a:br>
              <a:rPr lang="de-DE" dirty="0">
                <a:latin typeface="+mj-lt"/>
              </a:rPr>
            </a:br>
            <a:endParaRPr lang="de-DE" dirty="0">
              <a:latin typeface="+mj-lt"/>
            </a:endParaRPr>
          </a:p>
          <a:p>
            <a:pPr marL="342900" indent="-342900">
              <a:buFont typeface="+mj-lt"/>
              <a:buAutoNum type="arabicPeriod"/>
            </a:pPr>
            <a:r>
              <a:rPr lang="de-DE" dirty="0">
                <a:latin typeface="+mj-lt"/>
              </a:rPr>
              <a:t>Was ist ein Lastenheft?</a:t>
            </a:r>
            <a:br>
              <a:rPr lang="de-DE" dirty="0">
                <a:latin typeface="+mj-lt"/>
              </a:rPr>
            </a:br>
            <a:endParaRPr lang="de-DE" dirty="0">
              <a:latin typeface="+mj-lt"/>
            </a:endParaRPr>
          </a:p>
          <a:p>
            <a:pPr marL="342900" indent="-342900">
              <a:buFont typeface="+mj-lt"/>
              <a:buAutoNum type="arabicPeriod"/>
            </a:pPr>
            <a:r>
              <a:rPr lang="de-DE" dirty="0">
                <a:latin typeface="+mj-lt"/>
              </a:rPr>
              <a:t>Was ist ein Pflichtenheft?</a:t>
            </a:r>
            <a:br>
              <a:rPr lang="de-DE" dirty="0">
                <a:latin typeface="+mj-lt"/>
              </a:rPr>
            </a:br>
            <a:endParaRPr lang="de-DE" dirty="0">
              <a:latin typeface="+mj-lt"/>
            </a:endParaRPr>
          </a:p>
          <a:p>
            <a:pPr marL="342900" indent="-342900">
              <a:buFont typeface="+mj-lt"/>
              <a:buAutoNum type="arabicPeriod"/>
            </a:pPr>
            <a:r>
              <a:rPr lang="de-DE" dirty="0">
                <a:latin typeface="+mj-lt"/>
              </a:rPr>
              <a:t>Gestaltungshinweise</a:t>
            </a:r>
            <a:br>
              <a:rPr lang="de-DE" dirty="0">
                <a:latin typeface="+mj-lt"/>
              </a:rPr>
            </a:br>
            <a:endParaRPr lang="de-DE" dirty="0">
              <a:latin typeface="+mj-lt"/>
            </a:endParaRPr>
          </a:p>
          <a:p>
            <a:pPr marL="342900" indent="-342900">
              <a:buFont typeface="+mj-lt"/>
              <a:buAutoNum type="arabicPeriod"/>
            </a:pPr>
            <a:r>
              <a:rPr lang="de-DE" dirty="0">
                <a:latin typeface="+mj-lt"/>
              </a:rPr>
              <a:t>Quellen</a:t>
            </a:r>
          </a:p>
        </p:txBody>
      </p:sp>
    </p:spTree>
    <p:extLst>
      <p:ext uri="{BB962C8B-B14F-4D97-AF65-F5344CB8AC3E}">
        <p14:creationId xmlns:p14="http://schemas.microsoft.com/office/powerpoint/2010/main" val="3385809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D91590BF-5D2B-0B5A-D9C5-8FA83D0FEFB8}"/>
              </a:ext>
            </a:extLst>
          </p:cNvPr>
          <p:cNvSpPr>
            <a:spLocks noGrp="1"/>
          </p:cNvSpPr>
          <p:nvPr>
            <p:ph type="body" sz="quarter" idx="13"/>
          </p:nvPr>
        </p:nvSpPr>
        <p:spPr/>
        <p:txBody>
          <a:bodyPr/>
          <a:lstStyle/>
          <a:p>
            <a:r>
              <a:rPr lang="de-DE" dirty="0"/>
              <a:t>Motivation</a:t>
            </a:r>
          </a:p>
        </p:txBody>
      </p:sp>
      <p:grpSp>
        <p:nvGrpSpPr>
          <p:cNvPr id="13" name="Gruppieren 12">
            <a:extLst>
              <a:ext uri="{FF2B5EF4-FFF2-40B4-BE49-F238E27FC236}">
                <a16:creationId xmlns:a16="http://schemas.microsoft.com/office/drawing/2014/main" id="{1AE32393-FE99-FE6D-74BE-DE90ED192FBC}"/>
              </a:ext>
            </a:extLst>
          </p:cNvPr>
          <p:cNvGrpSpPr/>
          <p:nvPr/>
        </p:nvGrpSpPr>
        <p:grpSpPr>
          <a:xfrm>
            <a:off x="1809886" y="756672"/>
            <a:ext cx="5524227" cy="4323476"/>
            <a:chOff x="1809886" y="756672"/>
            <a:chExt cx="5524227" cy="4323476"/>
          </a:xfrm>
        </p:grpSpPr>
        <p:pic>
          <p:nvPicPr>
            <p:cNvPr id="11" name="Grafik 10">
              <a:extLst>
                <a:ext uri="{FF2B5EF4-FFF2-40B4-BE49-F238E27FC236}">
                  <a16:creationId xmlns:a16="http://schemas.microsoft.com/office/drawing/2014/main" id="{078AEF3F-AE67-B76F-45F5-66173C267864}"/>
                </a:ext>
              </a:extLst>
            </p:cNvPr>
            <p:cNvPicPr>
              <a:picLocks noChangeAspect="1"/>
            </p:cNvPicPr>
            <p:nvPr/>
          </p:nvPicPr>
          <p:blipFill>
            <a:blip r:embed="rId3"/>
            <a:stretch>
              <a:fillRect/>
            </a:stretch>
          </p:blipFill>
          <p:spPr>
            <a:xfrm>
              <a:off x="1809886" y="756672"/>
              <a:ext cx="5524227" cy="4119562"/>
            </a:xfrm>
            <a:prstGeom prst="rect">
              <a:avLst/>
            </a:prstGeom>
          </p:spPr>
        </p:pic>
        <p:sp>
          <p:nvSpPr>
            <p:cNvPr id="12" name="Textfeld 11">
              <a:extLst>
                <a:ext uri="{FF2B5EF4-FFF2-40B4-BE49-F238E27FC236}">
                  <a16:creationId xmlns:a16="http://schemas.microsoft.com/office/drawing/2014/main" id="{A4B9853D-4220-BEB3-9319-80FBFF085DC7}"/>
                </a:ext>
              </a:extLst>
            </p:cNvPr>
            <p:cNvSpPr txBox="1"/>
            <p:nvPr/>
          </p:nvSpPr>
          <p:spPr>
            <a:xfrm>
              <a:off x="1809887" y="4864704"/>
              <a:ext cx="5524226" cy="215444"/>
            </a:xfrm>
            <a:prstGeom prst="rect">
              <a:avLst/>
            </a:prstGeom>
            <a:noFill/>
          </p:spPr>
          <p:txBody>
            <a:bodyPr wrap="square" rtlCol="0">
              <a:spAutoFit/>
            </a:bodyPr>
            <a:lstStyle/>
            <a:p>
              <a:r>
                <a:rPr lang="de-DE" sz="800" dirty="0"/>
                <a:t>Quelle: https://www.unternehmerlexikon.de/wp-content/uploads/2014/08/lastenheft-vertrag-auftragnehmer-auftraggeber.jpg</a:t>
              </a:r>
            </a:p>
          </p:txBody>
        </p:sp>
      </p:grpSp>
    </p:spTree>
    <p:extLst>
      <p:ext uri="{BB962C8B-B14F-4D97-AF65-F5344CB8AC3E}">
        <p14:creationId xmlns:p14="http://schemas.microsoft.com/office/powerpoint/2010/main" val="759654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6B74ABF5-577D-D4CF-BE1A-9D81973F35EC}"/>
              </a:ext>
            </a:extLst>
          </p:cNvPr>
          <p:cNvSpPr>
            <a:spLocks noGrp="1"/>
          </p:cNvSpPr>
          <p:nvPr>
            <p:ph type="body" sz="quarter" idx="13"/>
          </p:nvPr>
        </p:nvSpPr>
        <p:spPr/>
        <p:txBody>
          <a:bodyPr/>
          <a:lstStyle/>
          <a:p>
            <a:r>
              <a:rPr lang="de-DE" dirty="0"/>
              <a:t>Motivation</a:t>
            </a:r>
          </a:p>
        </p:txBody>
      </p:sp>
      <p:sp>
        <p:nvSpPr>
          <p:cNvPr id="3" name="Textplatzhalter 2">
            <a:extLst>
              <a:ext uri="{FF2B5EF4-FFF2-40B4-BE49-F238E27FC236}">
                <a16:creationId xmlns:a16="http://schemas.microsoft.com/office/drawing/2014/main" id="{D7327AF6-591F-FC46-45D3-5768A25E4B6E}"/>
              </a:ext>
            </a:extLst>
          </p:cNvPr>
          <p:cNvSpPr>
            <a:spLocks noGrp="1"/>
          </p:cNvSpPr>
          <p:nvPr>
            <p:ph type="body" sz="quarter" idx="14"/>
          </p:nvPr>
        </p:nvSpPr>
        <p:spPr/>
        <p:txBody>
          <a:bodyPr>
            <a:normAutofit lnSpcReduction="10000"/>
          </a:bodyPr>
          <a:lstStyle/>
          <a:p>
            <a:r>
              <a:rPr lang="de-DE" dirty="0"/>
              <a:t>Die Lasten- und Pflichtenhefte sind wichtige Bestandteile erfolgreichen Projektmanagements.</a:t>
            </a:r>
          </a:p>
          <a:p>
            <a:pPr marL="285750" indent="-285750">
              <a:buFont typeface="Wingdings" panose="05000000000000000000" pitchFamily="2" charset="2"/>
              <a:buChar char="Ø"/>
            </a:pPr>
            <a:r>
              <a:rPr lang="de-DE" b="1" dirty="0"/>
              <a:t>Festhalten von Auftraggeber- und Auftragnehmersicht, elementare Arbeitsgrundlage</a:t>
            </a:r>
          </a:p>
          <a:p>
            <a:r>
              <a:rPr lang="de-DE" dirty="0"/>
              <a:t>Ebenso dienen LH/PH als Instrumente des Wissensmanagements, sie beinhalten einen großen Teil des in einem Unternehmen vorhandenen Wissens (z.B technische Eigenschaften von Produkten und Methoden)</a:t>
            </a:r>
          </a:p>
          <a:p>
            <a:pPr marL="285750" indent="-285750">
              <a:buFont typeface="Wingdings" panose="05000000000000000000" pitchFamily="2" charset="2"/>
              <a:buChar char="Ø"/>
            </a:pPr>
            <a:r>
              <a:rPr lang="de-DE" b="1" dirty="0"/>
              <a:t>Sicherstellung</a:t>
            </a:r>
            <a:r>
              <a:rPr lang="de-DE" dirty="0"/>
              <a:t> dass internes </a:t>
            </a:r>
            <a:r>
              <a:rPr lang="de-DE" b="1" dirty="0"/>
              <a:t>Wissen einer Organisation </a:t>
            </a:r>
            <a:r>
              <a:rPr lang="de-DE" dirty="0"/>
              <a:t>für eine </a:t>
            </a:r>
            <a:r>
              <a:rPr lang="de-DE" b="1" dirty="0"/>
              <a:t>zukünftige Nutzung </a:t>
            </a:r>
            <a:r>
              <a:rPr lang="de-DE" dirty="0"/>
              <a:t>explizit erschlossen und </a:t>
            </a:r>
            <a:r>
              <a:rPr lang="de-DE" b="1" dirty="0"/>
              <a:t>verfügbar gemacht wird</a:t>
            </a:r>
            <a:r>
              <a:rPr lang="de-DE" dirty="0"/>
              <a:t>. z.B.</a:t>
            </a:r>
            <a:br>
              <a:rPr lang="de-DE" dirty="0"/>
            </a:br>
            <a:r>
              <a:rPr lang="de-DE" dirty="0"/>
              <a:t>• Technische Details</a:t>
            </a:r>
            <a:br>
              <a:rPr lang="de-DE" dirty="0"/>
            </a:br>
            <a:r>
              <a:rPr lang="de-DE" dirty="0"/>
              <a:t>• Historische (Fehl-) Entscheidungen</a:t>
            </a:r>
            <a:br>
              <a:rPr lang="de-DE" dirty="0"/>
            </a:br>
            <a:r>
              <a:rPr lang="de-DE" dirty="0"/>
              <a:t>• Projekterfahrungen („Lessons Learned“)</a:t>
            </a:r>
            <a:br>
              <a:rPr lang="de-DE" dirty="0"/>
            </a:br>
            <a:r>
              <a:rPr lang="de-DE" dirty="0"/>
              <a:t>• Bewährte Vorgehensweisen und Methoden („Best Practice“)</a:t>
            </a:r>
          </a:p>
          <a:p>
            <a:endParaRPr lang="de-DE" dirty="0"/>
          </a:p>
        </p:txBody>
      </p:sp>
    </p:spTree>
    <p:extLst>
      <p:ext uri="{BB962C8B-B14F-4D97-AF65-F5344CB8AC3E}">
        <p14:creationId xmlns:p14="http://schemas.microsoft.com/office/powerpoint/2010/main" val="15420115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757B5A2B-1E3D-3F1A-AA09-5EB4F068D823}"/>
              </a:ext>
            </a:extLst>
          </p:cNvPr>
          <p:cNvSpPr>
            <a:spLocks noGrp="1"/>
          </p:cNvSpPr>
          <p:nvPr>
            <p:ph type="dt" sz="half" idx="10"/>
          </p:nvPr>
        </p:nvSpPr>
        <p:spPr/>
        <p:txBody>
          <a:bodyPr/>
          <a:lstStyle/>
          <a:p>
            <a:fld id="{5AEC0D39-F2C5-4C3A-8D44-6B28718554CF}" type="datetime1">
              <a:rPr lang="de-DE" smtClean="0"/>
              <a:pPr/>
              <a:t>13.05.2025</a:t>
            </a:fld>
            <a:endParaRPr lang="de-DE" dirty="0"/>
          </a:p>
        </p:txBody>
      </p:sp>
      <p:sp>
        <p:nvSpPr>
          <p:cNvPr id="3" name="Foliennummernplatzhalter 2">
            <a:extLst>
              <a:ext uri="{FF2B5EF4-FFF2-40B4-BE49-F238E27FC236}">
                <a16:creationId xmlns:a16="http://schemas.microsoft.com/office/drawing/2014/main" id="{883BADD6-82ED-2046-038B-884ABF43D315}"/>
              </a:ext>
            </a:extLst>
          </p:cNvPr>
          <p:cNvSpPr>
            <a:spLocks noGrp="1"/>
          </p:cNvSpPr>
          <p:nvPr>
            <p:ph type="sldNum" sz="quarter" idx="12"/>
          </p:nvPr>
        </p:nvSpPr>
        <p:spPr/>
        <p:txBody>
          <a:bodyPr/>
          <a:lstStyle/>
          <a:p>
            <a:fld id="{DB130775-CD1A-4EBD-8D19-435ECBD6D52E}" type="slidenum">
              <a:rPr lang="de-DE" smtClean="0"/>
              <a:pPr/>
              <a:t>5</a:t>
            </a:fld>
            <a:endParaRPr lang="de-DE" dirty="0"/>
          </a:p>
        </p:txBody>
      </p:sp>
      <p:sp>
        <p:nvSpPr>
          <p:cNvPr id="4" name="Textplatzhalter 3">
            <a:extLst>
              <a:ext uri="{FF2B5EF4-FFF2-40B4-BE49-F238E27FC236}">
                <a16:creationId xmlns:a16="http://schemas.microsoft.com/office/drawing/2014/main" id="{E8A3907A-571D-8FC8-4299-A1A7A97DD409}"/>
              </a:ext>
            </a:extLst>
          </p:cNvPr>
          <p:cNvSpPr>
            <a:spLocks noGrp="1"/>
          </p:cNvSpPr>
          <p:nvPr>
            <p:ph type="body" sz="quarter" idx="13"/>
          </p:nvPr>
        </p:nvSpPr>
        <p:spPr/>
        <p:txBody>
          <a:bodyPr>
            <a:normAutofit/>
          </a:bodyPr>
          <a:lstStyle/>
          <a:p>
            <a:r>
              <a:rPr lang="de-DE" dirty="0"/>
              <a:t>Integration in den Projektablauf</a:t>
            </a:r>
          </a:p>
        </p:txBody>
      </p:sp>
      <p:grpSp>
        <p:nvGrpSpPr>
          <p:cNvPr id="10" name="Gruppieren 9">
            <a:extLst>
              <a:ext uri="{FF2B5EF4-FFF2-40B4-BE49-F238E27FC236}">
                <a16:creationId xmlns:a16="http://schemas.microsoft.com/office/drawing/2014/main" id="{ADDACE38-CC28-C86E-26C1-BA94540097F0}"/>
              </a:ext>
            </a:extLst>
          </p:cNvPr>
          <p:cNvGrpSpPr/>
          <p:nvPr/>
        </p:nvGrpSpPr>
        <p:grpSpPr>
          <a:xfrm>
            <a:off x="2136775" y="759872"/>
            <a:ext cx="4768850" cy="4007391"/>
            <a:chOff x="1860550" y="795337"/>
            <a:chExt cx="4768850" cy="4007391"/>
          </a:xfrm>
        </p:grpSpPr>
        <p:pic>
          <p:nvPicPr>
            <p:cNvPr id="7" name="Grafik 6">
              <a:extLst>
                <a:ext uri="{FF2B5EF4-FFF2-40B4-BE49-F238E27FC236}">
                  <a16:creationId xmlns:a16="http://schemas.microsoft.com/office/drawing/2014/main" id="{A97F9655-B941-B19E-2B9C-9ABF5E0F726F}"/>
                </a:ext>
              </a:extLst>
            </p:cNvPr>
            <p:cNvPicPr>
              <a:picLocks noChangeAspect="1"/>
            </p:cNvPicPr>
            <p:nvPr/>
          </p:nvPicPr>
          <p:blipFill>
            <a:blip r:embed="rId2"/>
            <a:stretch>
              <a:fillRect/>
            </a:stretch>
          </p:blipFill>
          <p:spPr>
            <a:xfrm>
              <a:off x="1908175" y="795337"/>
              <a:ext cx="4286250" cy="3552825"/>
            </a:xfrm>
            <a:prstGeom prst="rect">
              <a:avLst/>
            </a:prstGeom>
          </p:spPr>
        </p:pic>
        <p:sp>
          <p:nvSpPr>
            <p:cNvPr id="8" name="Textfeld 7">
              <a:extLst>
                <a:ext uri="{FF2B5EF4-FFF2-40B4-BE49-F238E27FC236}">
                  <a16:creationId xmlns:a16="http://schemas.microsoft.com/office/drawing/2014/main" id="{B3A4D405-CCBC-2CDB-C6B3-8E41E58A9BE6}"/>
                </a:ext>
              </a:extLst>
            </p:cNvPr>
            <p:cNvSpPr txBox="1"/>
            <p:nvPr/>
          </p:nvSpPr>
          <p:spPr>
            <a:xfrm>
              <a:off x="1860550" y="4464174"/>
              <a:ext cx="4768850" cy="338554"/>
            </a:xfrm>
            <a:prstGeom prst="rect">
              <a:avLst/>
            </a:prstGeom>
            <a:noFill/>
          </p:spPr>
          <p:txBody>
            <a:bodyPr wrap="square" rtlCol="0">
              <a:spAutoFit/>
            </a:bodyPr>
            <a:lstStyle/>
            <a:p>
              <a:r>
                <a:rPr lang="de-DE" sz="800" dirty="0"/>
                <a:t>Bild 1: Projektausschreibung mit Lastenheft und Pflichtenheft</a:t>
              </a:r>
            </a:p>
            <a:p>
              <a:r>
                <a:rPr lang="de-DE" sz="800" dirty="0"/>
                <a:t>Quelle</a:t>
              </a:r>
              <a:r>
                <a:rPr lang="de-DE" sz="800" i="1" dirty="0"/>
                <a:t>: https://www.projektmagazin.de/artikel/das-pflichtenheft-basis-fuer-den-projekterfolg_6770</a:t>
              </a:r>
            </a:p>
          </p:txBody>
        </p:sp>
      </p:grpSp>
    </p:spTree>
    <p:extLst>
      <p:ext uri="{BB962C8B-B14F-4D97-AF65-F5344CB8AC3E}">
        <p14:creationId xmlns:p14="http://schemas.microsoft.com/office/powerpoint/2010/main" val="4176057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5AEC0D39-F2C5-4C3A-8D44-6B28718554CF}" type="datetime1">
              <a:rPr lang="de-DE" smtClean="0"/>
              <a:pPr/>
              <a:t>13.05.2025</a:t>
            </a:fld>
            <a:endParaRPr lang="de-DE" dirty="0"/>
          </a:p>
        </p:txBody>
      </p:sp>
      <p:sp>
        <p:nvSpPr>
          <p:cNvPr id="4" name="Foliennummernplatzhalter 3"/>
          <p:cNvSpPr>
            <a:spLocks noGrp="1"/>
          </p:cNvSpPr>
          <p:nvPr>
            <p:ph type="sldNum" sz="quarter" idx="12"/>
          </p:nvPr>
        </p:nvSpPr>
        <p:spPr/>
        <p:txBody>
          <a:bodyPr/>
          <a:lstStyle/>
          <a:p>
            <a:fld id="{DB130775-CD1A-4EBD-8D19-435ECBD6D52E}" type="slidenum">
              <a:rPr lang="de-DE" smtClean="0"/>
              <a:pPr/>
              <a:t>6</a:t>
            </a:fld>
            <a:endParaRPr lang="de-DE" dirty="0"/>
          </a:p>
        </p:txBody>
      </p:sp>
      <p:sp>
        <p:nvSpPr>
          <p:cNvPr id="3" name="Textplatzhalter 2"/>
          <p:cNvSpPr>
            <a:spLocks noGrp="1"/>
          </p:cNvSpPr>
          <p:nvPr>
            <p:ph type="body" sz="quarter" idx="13"/>
          </p:nvPr>
        </p:nvSpPr>
        <p:spPr/>
        <p:txBody>
          <a:bodyPr/>
          <a:lstStyle/>
          <a:p>
            <a:r>
              <a:rPr lang="de-DE" dirty="0"/>
              <a:t>Was ist ein Lastenheft ?  </a:t>
            </a:r>
          </a:p>
          <a:p>
            <a:endParaRPr lang="de-DE" dirty="0"/>
          </a:p>
        </p:txBody>
      </p:sp>
      <p:sp>
        <p:nvSpPr>
          <p:cNvPr id="6" name="Textplatzhalter 5"/>
          <p:cNvSpPr>
            <a:spLocks noGrp="1"/>
          </p:cNvSpPr>
          <p:nvPr>
            <p:ph type="body" sz="quarter" idx="14"/>
          </p:nvPr>
        </p:nvSpPr>
        <p:spPr/>
        <p:txBody>
          <a:bodyPr/>
          <a:lstStyle/>
          <a:p>
            <a:r>
              <a:rPr lang="de-DE" b="1" dirty="0"/>
              <a:t>DIN 69905: </a:t>
            </a:r>
            <a:r>
              <a:rPr lang="de-DE" i="1" dirty="0"/>
              <a:t>Projektmanagement - Projektmanagementsysteme - Teil 5: Begriffe </a:t>
            </a:r>
          </a:p>
          <a:p>
            <a:r>
              <a:rPr lang="de-DE" dirty="0"/>
              <a:t> „Gesamtheit der Forderungen an die Lieferungen und Leistungen eines Auftragnehmers“</a:t>
            </a:r>
          </a:p>
          <a:p>
            <a:pPr algn="l"/>
            <a:endParaRPr lang="de-DE" dirty="0"/>
          </a:p>
          <a:p>
            <a:pPr algn="l"/>
            <a:r>
              <a:rPr lang="de-DE" b="1" dirty="0"/>
              <a:t>VDI/VDE 3694: </a:t>
            </a:r>
            <a:r>
              <a:rPr lang="de-DE" i="1" dirty="0"/>
              <a:t>Lastenheft/Pflichtenheft für den Einsatz von Automatisierungssystemen </a:t>
            </a:r>
            <a:r>
              <a:rPr lang="de-DE" dirty="0"/>
              <a:t>	</a:t>
            </a:r>
          </a:p>
          <a:p>
            <a:r>
              <a:rPr lang="de-DE" dirty="0"/>
              <a:t>„Vom Auftraggeber oder in dessen Auftrag erstellte Zusammenstellung aller Anforderungen … hinsichtlich Liefer- und Leistungsumfang als Ausschreibungs-, Angebots- und/oder Vertragsgrundlage.“</a:t>
            </a:r>
            <a:endParaRPr lang="de-DE" sz="1800" b="0" i="0" u="none" strike="noStrike" baseline="0" dirty="0">
              <a:solidFill>
                <a:srgbClr val="000000"/>
              </a:solidFill>
              <a:latin typeface="Times New Roman" panose="02020603050405020304" pitchFamily="18" charset="0"/>
            </a:endParaRPr>
          </a:p>
          <a:p>
            <a:endParaRPr lang="de-DE" dirty="0"/>
          </a:p>
          <a:p>
            <a:pPr marL="285750" indent="-285750">
              <a:buFont typeface="Wingdings" panose="05000000000000000000" pitchFamily="2" charset="2"/>
              <a:buChar char="Ø"/>
            </a:pPr>
            <a:r>
              <a:rPr lang="de-DE" dirty="0"/>
              <a:t>„Kundensicht“: </a:t>
            </a:r>
            <a:r>
              <a:rPr lang="de-DE" b="1" dirty="0"/>
              <a:t>Was</a:t>
            </a:r>
            <a:r>
              <a:rPr lang="de-DE" dirty="0"/>
              <a:t> und </a:t>
            </a:r>
            <a:r>
              <a:rPr lang="de-DE" b="1" dirty="0"/>
              <a:t>Wofür</a:t>
            </a:r>
            <a:r>
              <a:rPr lang="de-DE" dirty="0"/>
              <a:t> wird beantwortet.</a:t>
            </a:r>
          </a:p>
        </p:txBody>
      </p:sp>
    </p:spTree>
    <p:extLst>
      <p:ext uri="{BB962C8B-B14F-4D97-AF65-F5344CB8AC3E}">
        <p14:creationId xmlns:p14="http://schemas.microsoft.com/office/powerpoint/2010/main" val="3800801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5AEC0D39-F2C5-4C3A-8D44-6B28718554CF}" type="datetime1">
              <a:rPr lang="de-DE" smtClean="0"/>
              <a:pPr/>
              <a:t>13.05.2025</a:t>
            </a:fld>
            <a:endParaRPr lang="de-DE" dirty="0"/>
          </a:p>
        </p:txBody>
      </p:sp>
      <p:sp>
        <p:nvSpPr>
          <p:cNvPr id="3" name="Foliennummernplatzhalter 2"/>
          <p:cNvSpPr>
            <a:spLocks noGrp="1"/>
          </p:cNvSpPr>
          <p:nvPr>
            <p:ph type="sldNum" sz="quarter" idx="12"/>
          </p:nvPr>
        </p:nvSpPr>
        <p:spPr/>
        <p:txBody>
          <a:bodyPr/>
          <a:lstStyle/>
          <a:p>
            <a:fld id="{DB130775-CD1A-4EBD-8D19-435ECBD6D52E}" type="slidenum">
              <a:rPr lang="de-DE" smtClean="0"/>
              <a:pPr/>
              <a:t>7</a:t>
            </a:fld>
            <a:endParaRPr lang="de-DE" dirty="0"/>
          </a:p>
        </p:txBody>
      </p:sp>
      <p:sp>
        <p:nvSpPr>
          <p:cNvPr id="4" name="Textplatzhalter 3"/>
          <p:cNvSpPr>
            <a:spLocks noGrp="1"/>
          </p:cNvSpPr>
          <p:nvPr>
            <p:ph type="body" sz="quarter" idx="13"/>
          </p:nvPr>
        </p:nvSpPr>
        <p:spPr/>
        <p:txBody>
          <a:bodyPr/>
          <a:lstStyle/>
          <a:p>
            <a:r>
              <a:rPr lang="de-DE" dirty="0"/>
              <a:t>Was ist ein Pflichtenheft?</a:t>
            </a:r>
          </a:p>
        </p:txBody>
      </p:sp>
      <p:sp>
        <p:nvSpPr>
          <p:cNvPr id="5" name="Textplatzhalter 4"/>
          <p:cNvSpPr>
            <a:spLocks noGrp="1"/>
          </p:cNvSpPr>
          <p:nvPr>
            <p:ph type="body" sz="quarter" idx="14"/>
          </p:nvPr>
        </p:nvSpPr>
        <p:spPr/>
        <p:txBody>
          <a:bodyPr>
            <a:normAutofit/>
          </a:bodyPr>
          <a:lstStyle/>
          <a:p>
            <a:r>
              <a:rPr lang="de-DE" b="1" dirty="0"/>
              <a:t>DIN 69905: </a:t>
            </a:r>
            <a:r>
              <a:rPr lang="de-DE" i="1" dirty="0"/>
              <a:t>Projektmanagement - Projektmanagementsysteme - Teil 5: Begriffe </a:t>
            </a:r>
          </a:p>
          <a:p>
            <a:r>
              <a:rPr lang="de-DE" dirty="0"/>
              <a:t>„die vom Auftragnehmer erarbeiteten Realisierungsvorgaben" + „Umsetzung des vom Auftraggeber vorgegebenen Lastenhefts„</a:t>
            </a:r>
          </a:p>
          <a:p>
            <a:endParaRPr lang="de-DE" dirty="0"/>
          </a:p>
          <a:p>
            <a:r>
              <a:rPr lang="de-DE" b="1" dirty="0"/>
              <a:t>VDI/VDE 3694: </a:t>
            </a:r>
            <a:r>
              <a:rPr lang="de-DE" i="1" dirty="0"/>
              <a:t>Lastenheft/Pflichtenheft für den Einsatz von Automatisierungssystemen</a:t>
            </a:r>
          </a:p>
          <a:p>
            <a:r>
              <a:rPr lang="de-DE" i="1" dirty="0"/>
              <a:t> </a:t>
            </a:r>
            <a:r>
              <a:rPr lang="de-DE" dirty="0"/>
              <a:t>„Beschreibung der Realisierung aller Anforderungen des Lastenhefts.“</a:t>
            </a:r>
          </a:p>
          <a:p>
            <a:endParaRPr lang="de-DE" dirty="0"/>
          </a:p>
          <a:p>
            <a:pPr marL="285750" indent="-285750">
              <a:buFont typeface="Wingdings" panose="05000000000000000000" pitchFamily="2" charset="2"/>
              <a:buChar char="Ø"/>
            </a:pPr>
            <a:r>
              <a:rPr lang="de-DE" dirty="0"/>
              <a:t>„Auftragnehmer-Sicht“: </a:t>
            </a:r>
            <a:r>
              <a:rPr lang="de-DE" b="1" dirty="0"/>
              <a:t>Wie</a:t>
            </a:r>
            <a:r>
              <a:rPr lang="de-DE" dirty="0"/>
              <a:t> und </a:t>
            </a:r>
            <a:r>
              <a:rPr lang="de-DE" b="1" dirty="0"/>
              <a:t>Womit</a:t>
            </a:r>
            <a:r>
              <a:rPr lang="de-DE" dirty="0"/>
              <a:t> wird beantwortet. </a:t>
            </a:r>
          </a:p>
        </p:txBody>
      </p:sp>
    </p:spTree>
    <p:extLst>
      <p:ext uri="{BB962C8B-B14F-4D97-AF65-F5344CB8AC3E}">
        <p14:creationId xmlns:p14="http://schemas.microsoft.com/office/powerpoint/2010/main" val="3304632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5AEC0D39-F2C5-4C3A-8D44-6B28718554CF}" type="datetime1">
              <a:rPr lang="de-DE" smtClean="0"/>
              <a:pPr/>
              <a:t>13.05.2025</a:t>
            </a:fld>
            <a:endParaRPr lang="de-DE" dirty="0"/>
          </a:p>
        </p:txBody>
      </p:sp>
      <p:sp>
        <p:nvSpPr>
          <p:cNvPr id="3" name="Foliennummernplatzhalter 2"/>
          <p:cNvSpPr>
            <a:spLocks noGrp="1"/>
          </p:cNvSpPr>
          <p:nvPr>
            <p:ph type="sldNum" sz="quarter" idx="12"/>
          </p:nvPr>
        </p:nvSpPr>
        <p:spPr/>
        <p:txBody>
          <a:bodyPr/>
          <a:lstStyle/>
          <a:p>
            <a:fld id="{DB130775-CD1A-4EBD-8D19-435ECBD6D52E}" type="slidenum">
              <a:rPr lang="de-DE" smtClean="0"/>
              <a:pPr/>
              <a:t>8</a:t>
            </a:fld>
            <a:endParaRPr lang="de-DE" dirty="0"/>
          </a:p>
        </p:txBody>
      </p:sp>
      <p:sp>
        <p:nvSpPr>
          <p:cNvPr id="4" name="Textplatzhalter 3"/>
          <p:cNvSpPr>
            <a:spLocks noGrp="1"/>
          </p:cNvSpPr>
          <p:nvPr>
            <p:ph type="body" sz="quarter" idx="13"/>
          </p:nvPr>
        </p:nvSpPr>
        <p:spPr/>
        <p:txBody>
          <a:bodyPr/>
          <a:lstStyle/>
          <a:p>
            <a:r>
              <a:rPr lang="de-DE" dirty="0"/>
              <a:t>Aufbau eines Lastenhefts nach VDI 3694</a:t>
            </a:r>
          </a:p>
        </p:txBody>
      </p:sp>
      <p:sp>
        <p:nvSpPr>
          <p:cNvPr id="5" name="Textplatzhalter 4"/>
          <p:cNvSpPr>
            <a:spLocks noGrp="1"/>
          </p:cNvSpPr>
          <p:nvPr>
            <p:ph type="body" sz="quarter" idx="14"/>
          </p:nvPr>
        </p:nvSpPr>
        <p:spPr/>
        <p:txBody>
          <a:bodyPr>
            <a:normAutofit/>
          </a:bodyPr>
          <a:lstStyle/>
          <a:p>
            <a:pPr marL="342900" indent="-342900">
              <a:buFont typeface="+mj-lt"/>
              <a:buAutoNum type="arabicPeriod"/>
            </a:pPr>
            <a:r>
              <a:rPr lang="de-DE" sz="1700" dirty="0"/>
              <a:t>Einführung in das Projekt (</a:t>
            </a:r>
            <a:r>
              <a:rPr lang="de-DE" sz="1700" b="1" dirty="0"/>
              <a:t>grobe Ziele, Zuständigkeiten</a:t>
            </a:r>
            <a:r>
              <a:rPr lang="de-DE" sz="1700" dirty="0"/>
              <a:t>)</a:t>
            </a:r>
          </a:p>
          <a:p>
            <a:pPr marL="342900" indent="-342900">
              <a:buFont typeface="+mj-lt"/>
              <a:buAutoNum type="arabicPeriod"/>
            </a:pPr>
            <a:r>
              <a:rPr lang="de-DE" sz="1700" dirty="0"/>
              <a:t>Beschreibung der Ausgangssituation (</a:t>
            </a:r>
            <a:r>
              <a:rPr lang="de-DE" sz="1700" b="1" dirty="0"/>
              <a:t>Ist-Zustand</a:t>
            </a:r>
            <a:r>
              <a:rPr lang="de-DE" sz="1700" dirty="0"/>
              <a:t>)</a:t>
            </a:r>
          </a:p>
          <a:p>
            <a:pPr marL="342900" indent="-342900">
              <a:buFont typeface="+mj-lt"/>
              <a:buAutoNum type="arabicPeriod"/>
            </a:pPr>
            <a:r>
              <a:rPr lang="de-DE" sz="1700" dirty="0"/>
              <a:t>Aufgabenstellung (</a:t>
            </a:r>
            <a:r>
              <a:rPr lang="de-DE" sz="1700" b="1" dirty="0"/>
              <a:t>Soll-Zustand, Usecases</a:t>
            </a:r>
            <a:r>
              <a:rPr lang="de-DE" sz="1700" dirty="0"/>
              <a:t>)</a:t>
            </a:r>
          </a:p>
          <a:p>
            <a:pPr marL="342900" indent="-342900">
              <a:buFont typeface="+mj-lt"/>
              <a:buAutoNum type="arabicPeriod"/>
            </a:pPr>
            <a:r>
              <a:rPr lang="de-DE" sz="1700" dirty="0"/>
              <a:t>Schnittstellen </a:t>
            </a:r>
          </a:p>
          <a:p>
            <a:pPr marL="342900" indent="-342900">
              <a:buFont typeface="+mj-lt"/>
              <a:buAutoNum type="arabicPeriod"/>
            </a:pPr>
            <a:r>
              <a:rPr lang="de-DE" sz="1700" dirty="0"/>
              <a:t>Anforderungen an die Systemtechnik (</a:t>
            </a:r>
            <a:r>
              <a:rPr lang="de-DE" sz="1700" b="1" dirty="0"/>
              <a:t>Datenverarbeitung</a:t>
            </a:r>
            <a:r>
              <a:rPr lang="de-DE" sz="1700" dirty="0"/>
              <a:t>)</a:t>
            </a:r>
          </a:p>
          <a:p>
            <a:pPr marL="342900" indent="-342900">
              <a:buFont typeface="+mj-lt"/>
              <a:buAutoNum type="arabicPeriod"/>
            </a:pPr>
            <a:r>
              <a:rPr lang="de-DE" sz="1700" dirty="0"/>
              <a:t>Anforderungen für die Inbetriebnahme und den Einsatz (</a:t>
            </a:r>
            <a:r>
              <a:rPr lang="de-DE" sz="1700" b="1" dirty="0"/>
              <a:t>Nutzung</a:t>
            </a:r>
            <a:r>
              <a:rPr lang="de-DE" sz="1700" dirty="0"/>
              <a:t>)</a:t>
            </a:r>
          </a:p>
          <a:p>
            <a:pPr marL="342900" indent="-342900">
              <a:buFont typeface="+mj-lt"/>
              <a:buAutoNum type="arabicPeriod"/>
            </a:pPr>
            <a:r>
              <a:rPr lang="de-DE" sz="1700" dirty="0"/>
              <a:t>Anforderungen an die Qualität (</a:t>
            </a:r>
            <a:r>
              <a:rPr lang="de-DE" sz="1700" b="1" dirty="0"/>
              <a:t>Lebensdauer, Wartungsintervalle</a:t>
            </a:r>
            <a:r>
              <a:rPr lang="de-DE" sz="1700" dirty="0"/>
              <a:t>)</a:t>
            </a:r>
          </a:p>
          <a:p>
            <a:pPr marL="342900" indent="-342900">
              <a:buFont typeface="+mj-lt"/>
              <a:buAutoNum type="arabicPeriod"/>
            </a:pPr>
            <a:r>
              <a:rPr lang="de-DE" sz="1700" dirty="0"/>
              <a:t>Anforderungen an die Projektabwicklung (</a:t>
            </a:r>
            <a:r>
              <a:rPr lang="de-DE" sz="1700" b="1" dirty="0"/>
              <a:t>Zeitrahmen, Kommunikation</a:t>
            </a:r>
            <a:r>
              <a:rPr lang="de-DE" sz="1700" dirty="0"/>
              <a:t>)</a:t>
            </a:r>
          </a:p>
          <a:p>
            <a:pPr marL="342900" indent="-342900">
              <a:buFont typeface="+mj-lt"/>
              <a:buAutoNum type="arabicPeriod"/>
            </a:pPr>
            <a:r>
              <a:rPr lang="de-DE" sz="1700" dirty="0"/>
              <a:t>Anhang (</a:t>
            </a:r>
            <a:r>
              <a:rPr lang="de-DE" sz="1700" b="1" dirty="0"/>
              <a:t>Nomenklatur, Gesetze, Normen, Richtlinien</a:t>
            </a:r>
            <a:r>
              <a:rPr lang="de-DE" sz="1700" dirty="0"/>
              <a:t>)</a:t>
            </a:r>
          </a:p>
          <a:p>
            <a:endParaRPr lang="de-DE" sz="1700" dirty="0"/>
          </a:p>
        </p:txBody>
      </p:sp>
    </p:spTree>
    <p:extLst>
      <p:ext uri="{BB962C8B-B14F-4D97-AF65-F5344CB8AC3E}">
        <p14:creationId xmlns:p14="http://schemas.microsoft.com/office/powerpoint/2010/main" val="3062645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2AA3A8C-36A6-62F2-C9D5-3FC3442953ED}"/>
              </a:ext>
            </a:extLst>
          </p:cNvPr>
          <p:cNvSpPr>
            <a:spLocks noGrp="1"/>
          </p:cNvSpPr>
          <p:nvPr>
            <p:ph type="body" sz="quarter" idx="13"/>
          </p:nvPr>
        </p:nvSpPr>
        <p:spPr>
          <a:xfrm>
            <a:off x="507110" y="208060"/>
            <a:ext cx="5499990" cy="401390"/>
          </a:xfrm>
        </p:spPr>
        <p:txBody>
          <a:bodyPr>
            <a:normAutofit/>
          </a:bodyPr>
          <a:lstStyle/>
          <a:p>
            <a:r>
              <a:rPr lang="de-DE" dirty="0"/>
              <a:t>Aufbau eines Pflichtenheftes (nach VDI 3694 &amp; Balzert):</a:t>
            </a:r>
          </a:p>
          <a:p>
            <a:endParaRPr lang="de-DE" sz="1600" dirty="0"/>
          </a:p>
        </p:txBody>
      </p:sp>
      <p:sp>
        <p:nvSpPr>
          <p:cNvPr id="3" name="Textplatzhalter 2">
            <a:extLst>
              <a:ext uri="{FF2B5EF4-FFF2-40B4-BE49-F238E27FC236}">
                <a16:creationId xmlns:a16="http://schemas.microsoft.com/office/drawing/2014/main" id="{08A3CD66-7942-858A-D453-9555D5586B89}"/>
              </a:ext>
            </a:extLst>
          </p:cNvPr>
          <p:cNvSpPr>
            <a:spLocks noGrp="1"/>
          </p:cNvSpPr>
          <p:nvPr>
            <p:ph type="body" sz="quarter" idx="14"/>
          </p:nvPr>
        </p:nvSpPr>
        <p:spPr>
          <a:xfrm>
            <a:off x="339724" y="1023938"/>
            <a:ext cx="8804275" cy="3554412"/>
          </a:xfrm>
        </p:spPr>
        <p:txBody>
          <a:bodyPr>
            <a:normAutofit fontScale="92500" lnSpcReduction="20000"/>
          </a:bodyPr>
          <a:lstStyle/>
          <a:p>
            <a:pPr marL="342900" lvl="0" indent="-342900">
              <a:lnSpc>
                <a:spcPct val="107000"/>
              </a:lnSpc>
              <a:buFont typeface="+mj-lt"/>
              <a:buAutoNum type="arabicPeriod"/>
            </a:pPr>
            <a:r>
              <a:rPr lang="de-DE" sz="1800" dirty="0">
                <a:effectLst/>
                <a:ea typeface="Times New Roman" panose="02020603050405020304" pitchFamily="18" charset="0"/>
                <a:cs typeface="Times New Roman" panose="02020603050405020304" pitchFamily="18" charset="0"/>
              </a:rPr>
              <a:t>Zielbestimmung (</a:t>
            </a:r>
            <a:r>
              <a:rPr lang="de-DE" sz="1800" b="1" dirty="0">
                <a:effectLst/>
                <a:ea typeface="Times New Roman" panose="02020603050405020304" pitchFamily="18" charset="0"/>
                <a:cs typeface="Times New Roman" panose="02020603050405020304" pitchFamily="18" charset="0"/>
              </a:rPr>
              <a:t>Musskriterien,</a:t>
            </a:r>
            <a:r>
              <a:rPr lang="de-DE" sz="1800" dirty="0">
                <a:effectLst/>
                <a:ea typeface="Times New Roman" panose="02020603050405020304" pitchFamily="18" charset="0"/>
                <a:cs typeface="Times New Roman" panose="02020603050405020304" pitchFamily="18" charset="0"/>
              </a:rPr>
              <a:t> </a:t>
            </a:r>
            <a:r>
              <a:rPr lang="de-DE" sz="1800" b="1" dirty="0">
                <a:effectLst/>
                <a:ea typeface="Times New Roman" panose="02020603050405020304" pitchFamily="18" charset="0"/>
                <a:cs typeface="Times New Roman" panose="02020603050405020304" pitchFamily="18" charset="0"/>
              </a:rPr>
              <a:t>Wunschkriterien, Abgrenzungskriterien </a:t>
            </a:r>
            <a:r>
              <a:rPr lang="de-DE" sz="1800" dirty="0">
                <a:effectLst/>
                <a:ea typeface="Times New Roman" panose="02020603050405020304" pitchFamily="18" charset="0"/>
                <a:cs typeface="Times New Roman" panose="02020603050405020304" pitchFamily="18" charset="0"/>
              </a:rPr>
              <a:t>(explizite Nichterreichung)</a:t>
            </a:r>
            <a:r>
              <a:rPr lang="de-DE" sz="1800" b="1" dirty="0">
                <a:effectLst/>
                <a:ea typeface="Times New Roman" panose="02020603050405020304" pitchFamily="18" charset="0"/>
                <a:cs typeface="Times New Roman" panose="02020603050405020304" pitchFamily="18" charset="0"/>
              </a:rPr>
              <a:t>)</a:t>
            </a:r>
            <a:r>
              <a:rPr lang="de-DE" sz="1800" dirty="0">
                <a:effectLst/>
                <a:ea typeface="Times New Roman" panose="02020603050405020304" pitchFamily="18" charset="0"/>
                <a:cs typeface="Times New Roman" panose="02020603050405020304" pitchFamily="18" charset="0"/>
              </a:rPr>
              <a:t> </a:t>
            </a:r>
            <a:endParaRPr lang="de-DE"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e-DE" sz="1800" dirty="0">
                <a:effectLst/>
                <a:ea typeface="Times New Roman" panose="02020603050405020304" pitchFamily="18" charset="0"/>
                <a:cs typeface="Times New Roman" panose="02020603050405020304" pitchFamily="18" charset="0"/>
              </a:rPr>
              <a:t>Produkteinsatz (z.B </a:t>
            </a:r>
            <a:r>
              <a:rPr lang="de-DE" sz="1800" b="1" dirty="0">
                <a:effectLst/>
                <a:ea typeface="Times New Roman" panose="02020603050405020304" pitchFamily="18" charset="0"/>
                <a:cs typeface="Times New Roman" panose="02020603050405020304" pitchFamily="18" charset="0"/>
              </a:rPr>
              <a:t>Anwendungsbereiche, Zielgruppen, Betriebsbedingungen)</a:t>
            </a:r>
            <a:endParaRPr lang="de-DE"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e-DE" sz="1800" dirty="0">
                <a:effectLst/>
                <a:ea typeface="Times New Roman" panose="02020603050405020304" pitchFamily="18" charset="0"/>
                <a:cs typeface="Times New Roman" panose="02020603050405020304" pitchFamily="18" charset="0"/>
              </a:rPr>
              <a:t>Produktübersicht (</a:t>
            </a:r>
            <a:r>
              <a:rPr lang="de-DE" sz="1800" b="1" dirty="0">
                <a:effectLst/>
                <a:ea typeface="Times New Roman" panose="02020603050405020304" pitchFamily="18" charset="0"/>
                <a:cs typeface="Times New Roman" panose="02020603050405020304" pitchFamily="18" charset="0"/>
              </a:rPr>
              <a:t>wichtigste Funktionen </a:t>
            </a:r>
            <a:r>
              <a:rPr lang="de-DE" sz="1800" dirty="0">
                <a:effectLst/>
                <a:ea typeface="Times New Roman" panose="02020603050405020304" pitchFamily="18" charset="0"/>
                <a:cs typeface="Times New Roman" panose="02020603050405020304" pitchFamily="18" charset="0"/>
              </a:rPr>
              <a:t>des Produkts, </a:t>
            </a:r>
            <a:r>
              <a:rPr lang="de-DE" sz="1800" b="1" dirty="0">
                <a:effectLst/>
                <a:ea typeface="Times New Roman" panose="02020603050405020304" pitchFamily="18" charset="0"/>
                <a:cs typeface="Times New Roman" panose="02020603050405020304" pitchFamily="18" charset="0"/>
              </a:rPr>
              <a:t>Soll Zustand</a:t>
            </a:r>
            <a:r>
              <a:rPr lang="de-DE" sz="1800" dirty="0">
                <a:effectLst/>
                <a:ea typeface="Times New Roman" panose="02020603050405020304" pitchFamily="18" charset="0"/>
                <a:cs typeface="Times New Roman" panose="02020603050405020304" pitchFamily="18" charset="0"/>
              </a:rPr>
              <a:t>)</a:t>
            </a:r>
            <a:endParaRPr lang="de-DE"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e-DE" sz="1800" u="sng" dirty="0">
                <a:effectLst/>
                <a:ea typeface="Times New Roman" panose="02020603050405020304" pitchFamily="18" charset="0"/>
                <a:cs typeface="Times New Roman" panose="02020603050405020304" pitchFamily="18" charset="0"/>
              </a:rPr>
              <a:t>Produktanforderungen </a:t>
            </a:r>
            <a:r>
              <a:rPr lang="de-DE" sz="1800" dirty="0">
                <a:effectLst/>
                <a:ea typeface="Times New Roman" panose="02020603050405020304" pitchFamily="18" charset="0"/>
                <a:cs typeface="Times New Roman" panose="02020603050405020304" pitchFamily="18" charset="0"/>
              </a:rPr>
              <a:t>(</a:t>
            </a:r>
            <a:r>
              <a:rPr lang="de-DE" sz="1800" b="1" dirty="0">
                <a:effectLst/>
                <a:ea typeface="Times New Roman" panose="02020603050405020304" pitchFamily="18" charset="0"/>
                <a:cs typeface="Times New Roman" panose="02020603050405020304" pitchFamily="18" charset="0"/>
              </a:rPr>
              <a:t>Konkretisierung</a:t>
            </a:r>
            <a:r>
              <a:rPr lang="de-DE" sz="1800" dirty="0">
                <a:effectLst/>
                <a:ea typeface="Times New Roman" panose="02020603050405020304" pitchFamily="18" charset="0"/>
                <a:cs typeface="Times New Roman" panose="02020603050405020304" pitchFamily="18" charset="0"/>
              </a:rPr>
              <a:t> der </a:t>
            </a:r>
            <a:r>
              <a:rPr lang="de-DE" sz="1800" b="1" dirty="0">
                <a:effectLst/>
                <a:ea typeface="Times New Roman" panose="02020603050405020304" pitchFamily="18" charset="0"/>
                <a:cs typeface="Times New Roman" panose="02020603050405020304" pitchFamily="18" charset="0"/>
              </a:rPr>
              <a:t>Lastenheft Anforderungen </a:t>
            </a:r>
            <a:r>
              <a:rPr lang="de-DE" sz="1800" dirty="0">
                <a:effectLst/>
                <a:ea typeface="Times New Roman" panose="02020603050405020304" pitchFamily="18" charset="0"/>
                <a:cs typeface="Times New Roman" panose="02020603050405020304" pitchFamily="18" charset="0"/>
              </a:rPr>
              <a:t>&lt;-&gt; </a:t>
            </a:r>
            <a:r>
              <a:rPr lang="de-DE" sz="1800" b="1" dirty="0">
                <a:effectLst/>
                <a:ea typeface="Times New Roman" panose="02020603050405020304" pitchFamily="18" charset="0"/>
                <a:cs typeface="Times New Roman" panose="02020603050405020304" pitchFamily="18" charset="0"/>
              </a:rPr>
              <a:t>Querverweis</a:t>
            </a:r>
            <a:r>
              <a:rPr lang="de-DE" sz="1800" dirty="0">
                <a:effectLst/>
                <a:ea typeface="Times New Roman" panose="02020603050405020304" pitchFamily="18" charset="0"/>
                <a:cs typeface="Times New Roman" panose="02020603050405020304" pitchFamily="18" charset="0"/>
              </a:rPr>
              <a:t>)</a:t>
            </a:r>
            <a:endParaRPr lang="de-DE"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e-DE" sz="1800" dirty="0">
                <a:effectLst/>
                <a:ea typeface="Times New Roman" panose="02020603050405020304" pitchFamily="18" charset="0"/>
                <a:cs typeface="Times New Roman" panose="02020603050405020304" pitchFamily="18" charset="0"/>
              </a:rPr>
              <a:t>Produktdaten (z.B. </a:t>
            </a:r>
            <a:r>
              <a:rPr lang="de-DE" sz="1800" b="1" dirty="0">
                <a:effectLst/>
                <a:ea typeface="Times New Roman" panose="02020603050405020304" pitchFamily="18" charset="0"/>
                <a:cs typeface="Times New Roman" panose="02020603050405020304" pitchFamily="18" charset="0"/>
              </a:rPr>
              <a:t>Software, Hardware, Schnittstellen, Benutzeroberfläche</a:t>
            </a:r>
            <a:r>
              <a:rPr lang="de-DE" sz="1800" dirty="0">
                <a:effectLst/>
                <a:ea typeface="Times New Roman" panose="02020603050405020304" pitchFamily="18" charset="0"/>
                <a:cs typeface="Times New Roman" panose="02020603050405020304" pitchFamily="18" charset="0"/>
              </a:rPr>
              <a:t>)</a:t>
            </a:r>
            <a:endParaRPr lang="de-DE"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e-DE" sz="1800" dirty="0">
                <a:effectLst/>
                <a:ea typeface="Times New Roman" panose="02020603050405020304" pitchFamily="18" charset="0"/>
                <a:cs typeface="Times New Roman" panose="02020603050405020304" pitchFamily="18" charset="0"/>
              </a:rPr>
              <a:t>Produktleistungen (</a:t>
            </a:r>
            <a:r>
              <a:rPr lang="de-DE" sz="1800" b="1" dirty="0">
                <a:effectLst/>
                <a:ea typeface="Times New Roman" panose="02020603050405020304" pitchFamily="18" charset="0"/>
                <a:cs typeface="Times New Roman" panose="02020603050405020304" pitchFamily="18" charset="0"/>
              </a:rPr>
              <a:t>spezifische Anforderungen </a:t>
            </a:r>
            <a:r>
              <a:rPr lang="de-DE" sz="1800" dirty="0">
                <a:effectLst/>
                <a:ea typeface="Times New Roman" panose="02020603050405020304" pitchFamily="18" charset="0"/>
                <a:cs typeface="Times New Roman" panose="02020603050405020304" pitchFamily="18" charset="0"/>
              </a:rPr>
              <a:t>an </a:t>
            </a:r>
            <a:r>
              <a:rPr lang="de-DE" sz="1800" b="1" dirty="0">
                <a:effectLst/>
                <a:ea typeface="Times New Roman" panose="02020603050405020304" pitchFamily="18" charset="0"/>
                <a:cs typeface="Times New Roman" panose="02020603050405020304" pitchFamily="18" charset="0"/>
              </a:rPr>
              <a:t>Zeit, Genauigkeit, Mengen</a:t>
            </a:r>
            <a:r>
              <a:rPr lang="de-DE" sz="1800" dirty="0">
                <a:effectLst/>
                <a:ea typeface="Times New Roman" panose="02020603050405020304" pitchFamily="18" charset="0"/>
                <a:cs typeface="Times New Roman" panose="02020603050405020304" pitchFamily="18" charset="0"/>
              </a:rPr>
              <a:t>)</a:t>
            </a:r>
            <a:endParaRPr lang="de-DE"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e-DE" sz="1800" dirty="0">
                <a:effectLst/>
                <a:ea typeface="Times New Roman" panose="02020603050405020304" pitchFamily="18" charset="0"/>
                <a:cs typeface="Times New Roman" panose="02020603050405020304" pitchFamily="18" charset="0"/>
              </a:rPr>
              <a:t>Qualitätsanforderungen (</a:t>
            </a:r>
            <a:r>
              <a:rPr lang="de-DE" sz="1800" b="1" dirty="0">
                <a:effectLst/>
                <a:ea typeface="Times New Roman" panose="02020603050405020304" pitchFamily="18" charset="0"/>
                <a:cs typeface="Times New Roman" panose="02020603050405020304" pitchFamily="18" charset="0"/>
              </a:rPr>
              <a:t>quantifizierbare Qualitätsmerkmale, Qualitätsstufe</a:t>
            </a:r>
            <a:r>
              <a:rPr lang="de-DE" sz="1800" dirty="0">
                <a:effectLst/>
                <a:ea typeface="Times New Roman" panose="02020603050405020304" pitchFamily="18" charset="0"/>
                <a:cs typeface="Times New Roman" panose="02020603050405020304" pitchFamily="18" charset="0"/>
              </a:rPr>
              <a:t>)</a:t>
            </a:r>
            <a:endParaRPr lang="de-DE"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e-DE" sz="1800" dirty="0">
                <a:effectLst/>
                <a:ea typeface="Times New Roman" panose="02020603050405020304" pitchFamily="18" charset="0"/>
                <a:cs typeface="Times New Roman" panose="02020603050405020304" pitchFamily="18" charset="0"/>
              </a:rPr>
              <a:t>Nichtfunktionale Anforderungen (Normen, Gesetze)</a:t>
            </a:r>
            <a:endParaRPr lang="de-DE" sz="18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de-DE" sz="1800" dirty="0">
                <a:effectLst/>
                <a:ea typeface="Times New Roman" panose="02020603050405020304" pitchFamily="18" charset="0"/>
                <a:cs typeface="Times New Roman" panose="02020603050405020304" pitchFamily="18" charset="0"/>
              </a:rPr>
              <a:t>Ergänzungen</a:t>
            </a:r>
            <a:endParaRPr lang="de-DE" sz="1800" dirty="0">
              <a:effectLst/>
              <a:ea typeface="Calibri" panose="020F0502020204030204" pitchFamily="34" charset="0"/>
              <a:cs typeface="Times New Roman" panose="02020603050405020304" pitchFamily="18" charset="0"/>
            </a:endParaRPr>
          </a:p>
          <a:p>
            <a:endParaRPr lang="de-DE" dirty="0"/>
          </a:p>
        </p:txBody>
      </p:sp>
    </p:spTree>
    <p:extLst>
      <p:ext uri="{BB962C8B-B14F-4D97-AF65-F5344CB8AC3E}">
        <p14:creationId xmlns:p14="http://schemas.microsoft.com/office/powerpoint/2010/main" val="2443305467"/>
      </p:ext>
    </p:extLst>
  </p:cSld>
  <p:clrMapOvr>
    <a:masterClrMapping/>
  </p:clrMapOvr>
</p:sld>
</file>

<file path=ppt/theme/theme1.xml><?xml version="1.0" encoding="utf-8"?>
<a:theme xmlns:a="http://schemas.openxmlformats.org/drawingml/2006/main" name="Benutzerdefiniertes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1 - Müller Präsentationstemplate.potx" id="{B50FE543-0E66-4C75-BD52-34AD4A7EBB65}" vid="{3B0DC35F-323F-4221-8C59-BCB2E648DC5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2006e_F_Mueller_Praesentationsvorlage</Template>
  <TotalTime>0</TotalTime>
  <Words>1031</Words>
  <Application>Microsoft Office PowerPoint</Application>
  <PresentationFormat>Bildschirmpräsentation (16:9)</PresentationFormat>
  <Paragraphs>130</Paragraphs>
  <Slides>13</Slides>
  <Notes>9</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13</vt:i4>
      </vt:variant>
    </vt:vector>
  </HeadingPairs>
  <TitlesOfParts>
    <vt:vector size="20" baseType="lpstr">
      <vt:lpstr>Arial</vt:lpstr>
      <vt:lpstr>Calibri</vt:lpstr>
      <vt:lpstr>Calibri Light</vt:lpstr>
      <vt:lpstr>Symbol</vt:lpstr>
      <vt:lpstr>Times New Roman</vt:lpstr>
      <vt:lpstr>Wingdings</vt:lpstr>
      <vt:lpstr>Benutzerdefiniertes 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Hannes Henglein - Müller Apparatebau GmbH</dc:creator>
  <cp:lastModifiedBy>Mohamed Jemal - Müller Apparatebau GmbH</cp:lastModifiedBy>
  <cp:revision>12</cp:revision>
  <cp:lastPrinted>2018-06-12T09:49:29Z</cp:lastPrinted>
  <dcterms:created xsi:type="dcterms:W3CDTF">2022-05-24T07:20:09Z</dcterms:created>
  <dcterms:modified xsi:type="dcterms:W3CDTF">2025-05-13T13:58:17Z</dcterms:modified>
</cp:coreProperties>
</file>