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8"/>
  </p:notesMasterIdLst>
  <p:sldIdLst>
    <p:sldId id="352" r:id="rId2"/>
    <p:sldId id="256" r:id="rId3"/>
    <p:sldId id="442" r:id="rId4"/>
    <p:sldId id="493" r:id="rId5"/>
    <p:sldId id="406" r:id="rId6"/>
    <p:sldId id="293" r:id="rId7"/>
  </p:sldIdLst>
  <p:sldSz cx="9144000" cy="5143500" type="screen16x9"/>
  <p:notesSz cx="9926638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9">
          <p15:clr>
            <a:srgbClr val="A4A3A4"/>
          </p15:clr>
        </p15:guide>
        <p15:guide id="2" orient="horz" pos="218">
          <p15:clr>
            <a:srgbClr val="A4A3A4"/>
          </p15:clr>
        </p15:guide>
        <p15:guide id="3" orient="horz" pos="511">
          <p15:clr>
            <a:srgbClr val="A4A3A4"/>
          </p15:clr>
        </p15:guide>
        <p15:guide id="4" pos="2189">
          <p15:clr>
            <a:srgbClr val="A4A3A4"/>
          </p15:clr>
        </p15:guide>
        <p15:guide id="5" pos="4865">
          <p15:clr>
            <a:srgbClr val="A4A3A4"/>
          </p15:clr>
        </p15:guide>
        <p15:guide id="6" pos="3916">
          <p15:clr>
            <a:srgbClr val="A4A3A4"/>
          </p15:clr>
        </p15:guide>
        <p15:guide id="7" pos="219">
          <p15:clr>
            <a:srgbClr val="A4A3A4"/>
          </p15:clr>
        </p15:guide>
        <p15:guide id="8" pos="5603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7EA7E9-62C2-12F2-BCA6-E585CEBD54F6}" name="Sigrid Jositz - Müller Apparatebau GmbH" initials="SJMAG" userId="S::s.jositz@mueller-phs.com::047dfcd0-7a76-46c4-8a5b-243d0c8b3bf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6AD"/>
    <a:srgbClr val="C9EFF7"/>
    <a:srgbClr val="90E0EF"/>
    <a:srgbClr val="CDCDCD"/>
    <a:srgbClr val="00FF00"/>
    <a:srgbClr val="03045E"/>
    <a:srgbClr val="FFFFFF"/>
    <a:srgbClr val="48CAE4"/>
    <a:srgbClr val="023E8A"/>
    <a:srgbClr val="0096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3525" autoAdjust="0"/>
  </p:normalViewPr>
  <p:slideViewPr>
    <p:cSldViewPr snapToGrid="0" snapToObjects="1">
      <p:cViewPr varScale="1">
        <p:scale>
          <a:sx n="131" d="100"/>
          <a:sy n="131" d="100"/>
        </p:scale>
        <p:origin x="1182" y="114"/>
      </p:cViewPr>
      <p:guideLst>
        <p:guide orient="horz" pos="3139"/>
        <p:guide orient="horz" pos="218"/>
        <p:guide orient="horz" pos="511"/>
        <p:guide pos="2189"/>
        <p:guide pos="4865"/>
        <p:guide pos="3916"/>
        <p:guide pos="219"/>
        <p:guide pos="5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715091"/>
          </a:xfrm>
          <a:prstGeom prst="rect">
            <a:avLst/>
          </a:prstGeom>
        </p:spPr>
        <p:txBody>
          <a:bodyPr vert="horz" lIns="136198" tIns="68098" rIns="136198" bIns="68098" rtlCol="0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4" y="1"/>
            <a:ext cx="4301543" cy="715091"/>
          </a:xfrm>
          <a:prstGeom prst="rect">
            <a:avLst/>
          </a:prstGeom>
        </p:spPr>
        <p:txBody>
          <a:bodyPr vert="horz" lIns="136198" tIns="68098" rIns="136198" bIns="68098" rtlCol="0"/>
          <a:lstStyle>
            <a:lvl1pPr algn="r">
              <a:defRPr sz="1600"/>
            </a:lvl1pPr>
          </a:lstStyle>
          <a:p>
            <a:fld id="{22B3EF5D-5129-354A-8991-3FB43F2B56DA}" type="datetimeFigureOut">
              <a:rPr lang="en-US" smtClean="0"/>
              <a:t>7/30/2025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8438" y="1074738"/>
            <a:ext cx="9529762" cy="5360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198" tIns="68098" rIns="136198" bIns="6809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8" y="6793359"/>
            <a:ext cx="7941310" cy="6435804"/>
          </a:xfrm>
          <a:prstGeom prst="rect">
            <a:avLst/>
          </a:prstGeom>
        </p:spPr>
        <p:txBody>
          <a:bodyPr vert="horz" lIns="136198" tIns="68098" rIns="136198" bIns="68098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4217"/>
            <a:ext cx="4301543" cy="715091"/>
          </a:xfrm>
          <a:prstGeom prst="rect">
            <a:avLst/>
          </a:prstGeom>
        </p:spPr>
        <p:txBody>
          <a:bodyPr vert="horz" lIns="136198" tIns="68098" rIns="136198" bIns="68098" rtlCol="0" anchor="b"/>
          <a:lstStyle>
            <a:lvl1pPr algn="l">
              <a:defRPr sz="16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4" y="13584217"/>
            <a:ext cx="4301543" cy="715091"/>
          </a:xfrm>
          <a:prstGeom prst="rect">
            <a:avLst/>
          </a:prstGeom>
        </p:spPr>
        <p:txBody>
          <a:bodyPr vert="horz" lIns="136198" tIns="68098" rIns="136198" bIns="68098" rtlCol="0" anchor="b"/>
          <a:lstStyle>
            <a:lvl1pPr algn="r">
              <a:defRPr sz="1600"/>
            </a:lvl1pPr>
          </a:lstStyle>
          <a:p>
            <a:fld id="{6E67C38E-52C5-CB46-8B68-2E85B156DCD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6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57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Bitte hier das Thema</a:t>
            </a:r>
            <a:r>
              <a:rPr lang="de-DE" baseline="0" dirty="0"/>
              <a:t> der Präsentation / des Meetings ergänzen. Falls nur eine Person von Müller anwesend ist und die Präsentation hält wäre es auch schön, wenn man hier nochmal seinen Namen einträgt. </a:t>
            </a:r>
          </a:p>
          <a:p>
            <a:r>
              <a:rPr lang="de-DE" baseline="0" dirty="0"/>
              <a:t>Hier kurze Einführung in das Thema der Präsentation. Warum sind wir heute hier?</a:t>
            </a:r>
          </a:p>
          <a:p>
            <a:r>
              <a:rPr lang="de-DE" baseline="0" dirty="0"/>
              <a:t>Dauer der Folie: ca. 1 Minute</a:t>
            </a:r>
          </a:p>
          <a:p>
            <a:r>
              <a:rPr lang="de-DE" baseline="0" dirty="0"/>
              <a:t>Schrift Calibri Light </a:t>
            </a:r>
            <a:r>
              <a:rPr lang="de-DE" baseline="0" dirty="0" err="1"/>
              <a:t>Bold</a:t>
            </a:r>
            <a:r>
              <a:rPr lang="de-DE" baseline="0" dirty="0"/>
              <a:t>, 20 Pt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7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12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783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36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Wenn dann die Präsentation</a:t>
            </a:r>
            <a:r>
              <a:rPr lang="de-DE" baseline="0" dirty="0"/>
              <a:t> beendet ist, erscheint die letzte Folie mit dem Müller Logo.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1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üller_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5" y="4766073"/>
            <a:ext cx="2057400" cy="274637"/>
          </a:xfr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fld id="{5AEC0D39-F2C5-4C3A-8D44-6B28718554CF}" type="datetime1">
              <a:rPr lang="de-DE" smtClean="0"/>
              <a:pPr/>
              <a:t>30.07.2025</a:t>
            </a:fld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457949" y="4767263"/>
            <a:ext cx="2448869" cy="274637"/>
          </a:xfrm>
        </p:spPr>
        <p:txBody>
          <a:bodyPr/>
          <a:lstStyle>
            <a:lvl1pPr>
              <a:defRPr sz="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DB130775-CD1A-4EBD-8D19-435ECBD6D5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/>
          <p:nvPr userDrawn="1"/>
        </p:nvSpPr>
        <p:spPr>
          <a:xfrm>
            <a:off x="246063" y="110836"/>
            <a:ext cx="393056" cy="4440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CCCCCC"/>
                </a:solidFill>
                <a:latin typeface="Calibri Light"/>
                <a:cs typeface="Calibri Light"/>
              </a:rPr>
              <a:t>||</a:t>
            </a:r>
            <a:endParaRPr lang="en-US" dirty="0">
              <a:latin typeface="Calibri Light"/>
              <a:cs typeface="Calibri Light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507110" y="208060"/>
            <a:ext cx="4713287" cy="40139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/>
          </p:nvPr>
        </p:nvSpPr>
        <p:spPr>
          <a:xfrm>
            <a:off x="339725" y="1023938"/>
            <a:ext cx="8567094" cy="33464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3" name="Grafik 2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623B1B63-E579-B232-A7DC-D7E9F16119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50000"/>
          <a:stretch/>
        </p:blipFill>
        <p:spPr>
          <a:xfrm>
            <a:off x="6922800" y="208800"/>
            <a:ext cx="1984948" cy="4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382846" y="1271934"/>
            <a:ext cx="8090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251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67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xmlns:p14="http://schemas.microsoft.com/office/powerpoint/2010/main"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9A82-5891-4FE4-8B90-C494AC8C645A}" type="datetime1">
              <a:rPr lang="de-DE" smtClean="0"/>
              <a:t>30.07.2025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0775-CD1A-4EBD-8D19-435ECBD6D52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761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A0LS9nr-S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coolors.co/0d3b66-faf0ca-f4d35e-ee964b-f9573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192951" y="-162381"/>
            <a:ext cx="9690100" cy="5659966"/>
          </a:xfrm>
          <a:prstGeom prst="rect">
            <a:avLst/>
          </a:prstGeom>
          <a:solidFill>
            <a:srgbClr val="004F9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35464" y="3627967"/>
            <a:ext cx="8877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spc="-15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FLEXIBLE PAPER HANDLING SOLUTIONS</a:t>
            </a:r>
          </a:p>
          <a:p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Flexibel – Intelligent - Effizient</a:t>
            </a:r>
          </a:p>
        </p:txBody>
      </p:sp>
      <p:pic>
        <p:nvPicPr>
          <p:cNvPr id="3" name="Grafik 2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C4ECFE02-42E2-6325-4810-92D3010CC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000" y="252000"/>
            <a:ext cx="3009037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36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6436"/>
            <a:ext cx="3522133" cy="33370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30800" y="2810933"/>
            <a:ext cx="38766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Projektzeitplan </a:t>
            </a:r>
          </a:p>
          <a:p>
            <a:r>
              <a:rPr lang="de-DE" sz="2000" dirty="0"/>
              <a:t>Projekt: </a:t>
            </a:r>
            <a:r>
              <a:rPr lang="de-DE" sz="2000" dirty="0">
                <a:solidFill>
                  <a:srgbClr val="FF0000"/>
                </a:solidFill>
              </a:rPr>
              <a:t>&lt;?&gt;</a:t>
            </a:r>
          </a:p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MJE</a:t>
            </a:r>
          </a:p>
          <a:p>
            <a:endParaRPr lang="en-US" sz="2000" b="1" dirty="0">
              <a:latin typeface="+mj-lt"/>
            </a:endParaRPr>
          </a:p>
          <a:p>
            <a:fld id="{DE3F1144-8229-47DE-BCC5-3B6BFDBBC040}" type="datetime1">
              <a:rPr lang="de-DE" sz="2000" b="1" smtClean="0">
                <a:latin typeface="+mj-lt"/>
              </a:rPr>
              <a:t>30.07.2025</a:t>
            </a:fld>
            <a:endParaRPr lang="de-DE" sz="2000" b="1" dirty="0">
              <a:latin typeface="+mj-lt"/>
            </a:endParaRPr>
          </a:p>
        </p:txBody>
      </p:sp>
      <p:pic>
        <p:nvPicPr>
          <p:cNvPr id="5" name="Grafik 4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DD20C846-8003-A3CD-5474-3919ED3B2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1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05849845-7473-1230-83D3-CF86E3C56B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>
                <a:latin typeface="+mn-lt"/>
              </a:rPr>
              <a:t>Vorlage Projektzeitplan </a:t>
            </a:r>
          </a:p>
        </p:txBody>
      </p:sp>
      <p:graphicFrame>
        <p:nvGraphicFramePr>
          <p:cNvPr id="17" name="Tabelle 16">
            <a:extLst>
              <a:ext uri="{FF2B5EF4-FFF2-40B4-BE49-F238E27FC236}">
                <a16:creationId xmlns:a16="http://schemas.microsoft.com/office/drawing/2014/main" id="{2523C7DF-1E20-E53C-FB78-FF0DCAAD1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696949"/>
              </p:ext>
            </p:extLst>
          </p:nvPr>
        </p:nvGraphicFramePr>
        <p:xfrm>
          <a:off x="125233" y="1454249"/>
          <a:ext cx="8761200" cy="281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167288187"/>
                    </a:ext>
                  </a:extLst>
                </a:gridCol>
                <a:gridCol w="939600">
                  <a:extLst>
                    <a:ext uri="{9D8B030D-6E8A-4147-A177-3AD203B41FA5}">
                      <a16:colId xmlns:a16="http://schemas.microsoft.com/office/drawing/2014/main" val="17891739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067030218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406867174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44038541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681256568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31020037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58303920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34844854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176004611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37562591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89984302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108545004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487622457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857373711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410780099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5986511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63740708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1099585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653208073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305355439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99983815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5281095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654434204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201266117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517362578"/>
                    </a:ext>
                  </a:extLst>
                </a:gridCol>
              </a:tblGrid>
              <a:tr h="313200">
                <a:tc rowSpan="3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1</a:t>
                      </a:r>
                    </a:p>
                  </a:txBody>
                  <a:tcPr vert="vert270" anchor="ctr"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1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endParaRPr lang="de-DE" sz="800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786539"/>
                  </a:ext>
                </a:extLst>
              </a:tr>
              <a:tr h="313200"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2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86178"/>
                  </a:ext>
                </a:extLst>
              </a:tr>
              <a:tr h="313200"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3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494806"/>
                  </a:ext>
                </a:extLst>
              </a:tr>
              <a:tr h="3132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2</a:t>
                      </a:r>
                    </a:p>
                  </a:txBody>
                  <a:tcPr vert="vert270" anchor="ctr">
                    <a:solidFill>
                      <a:srgbClr val="023E8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1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212291"/>
                  </a:ext>
                </a:extLst>
              </a:tr>
              <a:tr h="313200"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2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208890"/>
                  </a:ext>
                </a:extLst>
              </a:tr>
              <a:tr h="313200"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3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341794"/>
                  </a:ext>
                </a:extLst>
              </a:tr>
              <a:tr h="313200">
                <a:tc rowSpan="3"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Phase 3</a:t>
                      </a:r>
                    </a:p>
                  </a:txBody>
                  <a:tcPr vert="vert270" anchor="ctr">
                    <a:solidFill>
                      <a:srgbClr val="03045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1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64502"/>
                  </a:ext>
                </a:extLst>
              </a:tr>
              <a:tr h="313200"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2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68552"/>
                  </a:ext>
                </a:extLst>
              </a:tr>
              <a:tr h="313200"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Arbeitspaket 3</a:t>
                      </a:r>
                    </a:p>
                  </a:txBody>
                  <a:tcPr anchor="ctr">
                    <a:solidFill>
                      <a:srgbClr val="C9EF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156992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0C3808F5-7065-E872-CAA0-6BED396AF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279355"/>
              </p:ext>
            </p:extLst>
          </p:nvPr>
        </p:nvGraphicFramePr>
        <p:xfrm>
          <a:off x="751117" y="669503"/>
          <a:ext cx="8143200" cy="75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400">
                  <a:extLst>
                    <a:ext uri="{9D8B030D-6E8A-4147-A177-3AD203B41FA5}">
                      <a16:colId xmlns:a16="http://schemas.microsoft.com/office/drawing/2014/main" val="3430773540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4071951388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34591940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664116188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62222028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8877079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93613690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14478175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22811496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895387702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706799007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124215411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653474587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450303799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648574133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421722106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802830977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389664231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4208944453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737097466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854699285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754790957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1558021961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250943794"/>
                    </a:ext>
                  </a:extLst>
                </a:gridCol>
                <a:gridCol w="313200">
                  <a:extLst>
                    <a:ext uri="{9D8B030D-6E8A-4147-A177-3AD203B41FA5}">
                      <a16:colId xmlns:a16="http://schemas.microsoft.com/office/drawing/2014/main" val="277303398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Quartal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I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II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III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IV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8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217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Monat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Januar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Februar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März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April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Mai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Juni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Juli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August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Sept.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Oktober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November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Dezember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solidFill>
                      <a:srgbClr val="B9D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79344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Tage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anchor="ctr">
                    <a:solidFill>
                      <a:srgbClr val="2056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622620"/>
                  </a:ext>
                </a:extLst>
              </a:tr>
            </a:tbl>
          </a:graphicData>
        </a:graphic>
      </p:graphicFrame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8251EC2F-A1E8-6E84-561F-7A0FAC6803C8}"/>
              </a:ext>
            </a:extLst>
          </p:cNvPr>
          <p:cNvSpPr/>
          <p:nvPr/>
        </p:nvSpPr>
        <p:spPr>
          <a:xfrm>
            <a:off x="1456619" y="1488208"/>
            <a:ext cx="1437968" cy="21385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F3BEB71C-CC67-58DE-658F-397A2DB55B93}"/>
              </a:ext>
            </a:extLst>
          </p:cNvPr>
          <p:cNvSpPr/>
          <p:nvPr/>
        </p:nvSpPr>
        <p:spPr>
          <a:xfrm>
            <a:off x="1710920" y="1809854"/>
            <a:ext cx="1437968" cy="21385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AF8ECE4A-6364-F59A-FC18-34F736F05EDE}"/>
              </a:ext>
            </a:extLst>
          </p:cNvPr>
          <p:cNvSpPr/>
          <p:nvPr/>
        </p:nvSpPr>
        <p:spPr>
          <a:xfrm>
            <a:off x="2032927" y="2113935"/>
            <a:ext cx="1437968" cy="21385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D233ACFB-9479-4C7A-4E0B-2773DC4C02C7}"/>
              </a:ext>
            </a:extLst>
          </p:cNvPr>
          <p:cNvSpPr/>
          <p:nvPr/>
        </p:nvSpPr>
        <p:spPr>
          <a:xfrm>
            <a:off x="2393033" y="2443248"/>
            <a:ext cx="1437968" cy="2138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D5371EAA-ADF6-C6CA-B420-074AB04D188A}"/>
              </a:ext>
            </a:extLst>
          </p:cNvPr>
          <p:cNvSpPr/>
          <p:nvPr/>
        </p:nvSpPr>
        <p:spPr>
          <a:xfrm>
            <a:off x="2597052" y="2772561"/>
            <a:ext cx="1437968" cy="2138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6B5C73A3-E36C-9BF6-AE31-A2197174E46C}"/>
              </a:ext>
            </a:extLst>
          </p:cNvPr>
          <p:cNvSpPr/>
          <p:nvPr/>
        </p:nvSpPr>
        <p:spPr>
          <a:xfrm>
            <a:off x="2808446" y="3074054"/>
            <a:ext cx="1437968" cy="2138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98BF5346-62CC-BDE4-5BD3-57549FEC5363}"/>
              </a:ext>
            </a:extLst>
          </p:cNvPr>
          <p:cNvSpPr/>
          <p:nvPr/>
        </p:nvSpPr>
        <p:spPr>
          <a:xfrm>
            <a:off x="2960846" y="3358148"/>
            <a:ext cx="1437968" cy="213852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0C8AAE20-B18D-5B16-7EF2-E454ACC8F2B9}"/>
              </a:ext>
            </a:extLst>
          </p:cNvPr>
          <p:cNvSpPr/>
          <p:nvPr/>
        </p:nvSpPr>
        <p:spPr>
          <a:xfrm>
            <a:off x="3397147" y="3692347"/>
            <a:ext cx="1437968" cy="213852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5F335F82-4B9F-055B-E016-E8EE92ACD3FB}"/>
              </a:ext>
            </a:extLst>
          </p:cNvPr>
          <p:cNvSpPr/>
          <p:nvPr/>
        </p:nvSpPr>
        <p:spPr>
          <a:xfrm>
            <a:off x="3569325" y="3987392"/>
            <a:ext cx="1437968" cy="213852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35" name="Verbinder: gewinkelt 34">
            <a:extLst>
              <a:ext uri="{FF2B5EF4-FFF2-40B4-BE49-F238E27FC236}">
                <a16:creationId xmlns:a16="http://schemas.microsoft.com/office/drawing/2014/main" id="{DE343B56-F464-856F-40B9-E2BB838586AC}"/>
              </a:ext>
            </a:extLst>
          </p:cNvPr>
          <p:cNvCxnSpPr>
            <a:endCxn id="14" idx="1"/>
          </p:cNvCxnSpPr>
          <p:nvPr/>
        </p:nvCxnSpPr>
        <p:spPr>
          <a:xfrm rot="16200000" flipH="1">
            <a:off x="2217262" y="2374402"/>
            <a:ext cx="222387" cy="129156"/>
          </a:xfrm>
          <a:prstGeom prst="bentConnector2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Verbinder: gewinkelt 36">
            <a:extLst>
              <a:ext uri="{FF2B5EF4-FFF2-40B4-BE49-F238E27FC236}">
                <a16:creationId xmlns:a16="http://schemas.microsoft.com/office/drawing/2014/main" id="{DB84216B-0BB4-2D30-08DB-31FD43D69404}"/>
              </a:ext>
            </a:extLst>
          </p:cNvPr>
          <p:cNvCxnSpPr/>
          <p:nvPr/>
        </p:nvCxnSpPr>
        <p:spPr>
          <a:xfrm rot="16200000" flipH="1">
            <a:off x="2774178" y="3334522"/>
            <a:ext cx="222387" cy="129156"/>
          </a:xfrm>
          <a:prstGeom prst="bentConnector2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5332008B-3DDC-15BC-0391-9D5F99E0F68E}"/>
              </a:ext>
            </a:extLst>
          </p:cNvPr>
          <p:cNvGrpSpPr/>
          <p:nvPr/>
        </p:nvGrpSpPr>
        <p:grpSpPr>
          <a:xfrm>
            <a:off x="3459281" y="2015616"/>
            <a:ext cx="777798" cy="392511"/>
            <a:chOff x="3044024" y="2141209"/>
            <a:chExt cx="2048851" cy="392511"/>
          </a:xfrm>
        </p:grpSpPr>
        <p:sp>
          <p:nvSpPr>
            <p:cNvPr id="3" name="Flussdiagramm: Sortieren 2">
              <a:extLst>
                <a:ext uri="{FF2B5EF4-FFF2-40B4-BE49-F238E27FC236}">
                  <a16:creationId xmlns:a16="http://schemas.microsoft.com/office/drawing/2014/main" id="{2583289A-984D-59F1-ADEA-B8C2ABBDDC63}"/>
                </a:ext>
              </a:extLst>
            </p:cNvPr>
            <p:cNvSpPr/>
            <p:nvPr/>
          </p:nvSpPr>
          <p:spPr>
            <a:xfrm>
              <a:off x="3044024" y="2173324"/>
              <a:ext cx="340221" cy="360396"/>
            </a:xfrm>
            <a:prstGeom prst="flowChartSor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highlight>
                  <a:srgbClr val="00FF00"/>
                </a:highlight>
              </a:endParaRPr>
            </a:p>
          </p:txBody>
        </p:sp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BA1BCC2C-953D-EF7A-2AEB-904C515E4556}"/>
                </a:ext>
              </a:extLst>
            </p:cNvPr>
            <p:cNvSpPr txBox="1"/>
            <p:nvPr/>
          </p:nvSpPr>
          <p:spPr>
            <a:xfrm>
              <a:off x="3161176" y="2141209"/>
              <a:ext cx="193169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b="1" dirty="0"/>
                <a:t>MS1</a:t>
              </a:r>
              <a:endParaRPr lang="de-DE" sz="800" dirty="0"/>
            </a:p>
          </p:txBody>
        </p:sp>
      </p:grp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73704D6B-28EF-AFC2-A1D7-5FC845A46F08}"/>
              </a:ext>
            </a:extLst>
          </p:cNvPr>
          <p:cNvGrpSpPr/>
          <p:nvPr/>
        </p:nvGrpSpPr>
        <p:grpSpPr>
          <a:xfrm>
            <a:off x="4233747" y="2983247"/>
            <a:ext cx="777798" cy="392511"/>
            <a:chOff x="3044024" y="2141209"/>
            <a:chExt cx="2048851" cy="392511"/>
          </a:xfrm>
        </p:grpSpPr>
        <p:sp>
          <p:nvSpPr>
            <p:cNvPr id="7" name="Flussdiagramm: Sortieren 6">
              <a:extLst>
                <a:ext uri="{FF2B5EF4-FFF2-40B4-BE49-F238E27FC236}">
                  <a16:creationId xmlns:a16="http://schemas.microsoft.com/office/drawing/2014/main" id="{1DFCD392-BE4D-866F-14BB-3D3614602EB0}"/>
                </a:ext>
              </a:extLst>
            </p:cNvPr>
            <p:cNvSpPr/>
            <p:nvPr/>
          </p:nvSpPr>
          <p:spPr>
            <a:xfrm>
              <a:off x="3044024" y="2173324"/>
              <a:ext cx="340221" cy="360396"/>
            </a:xfrm>
            <a:prstGeom prst="flowChartSor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highlight>
                  <a:srgbClr val="00FF00"/>
                </a:highlight>
              </a:endParaRPr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05FAB0ED-80CD-5DE5-83E3-280F3DE9348C}"/>
                </a:ext>
              </a:extLst>
            </p:cNvPr>
            <p:cNvSpPr txBox="1"/>
            <p:nvPr/>
          </p:nvSpPr>
          <p:spPr>
            <a:xfrm>
              <a:off x="3161176" y="2141209"/>
              <a:ext cx="193169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b="1" dirty="0"/>
                <a:t>MS2</a:t>
              </a:r>
              <a:endParaRPr lang="de-DE" sz="800" dirty="0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17541AF1-6CF5-7203-C43B-6D3B1B640F68}"/>
              </a:ext>
            </a:extLst>
          </p:cNvPr>
          <p:cNvGrpSpPr/>
          <p:nvPr/>
        </p:nvGrpSpPr>
        <p:grpSpPr>
          <a:xfrm>
            <a:off x="5007293" y="3880538"/>
            <a:ext cx="777798" cy="392511"/>
            <a:chOff x="3044024" y="2141209"/>
            <a:chExt cx="2048851" cy="392511"/>
          </a:xfrm>
        </p:grpSpPr>
        <p:sp>
          <p:nvSpPr>
            <p:cNvPr id="16" name="Flussdiagramm: Sortieren 15">
              <a:extLst>
                <a:ext uri="{FF2B5EF4-FFF2-40B4-BE49-F238E27FC236}">
                  <a16:creationId xmlns:a16="http://schemas.microsoft.com/office/drawing/2014/main" id="{D5D57B67-AA0A-927C-261E-AB4F3BA78AB8}"/>
                </a:ext>
              </a:extLst>
            </p:cNvPr>
            <p:cNvSpPr/>
            <p:nvPr/>
          </p:nvSpPr>
          <p:spPr>
            <a:xfrm>
              <a:off x="3044024" y="2173324"/>
              <a:ext cx="340221" cy="360396"/>
            </a:xfrm>
            <a:prstGeom prst="flowChartSor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highlight>
                  <a:srgbClr val="00FF00"/>
                </a:highlight>
              </a:endParaRP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B821700F-6285-1ED5-3375-2F1C33A1BF3D}"/>
                </a:ext>
              </a:extLst>
            </p:cNvPr>
            <p:cNvSpPr txBox="1"/>
            <p:nvPr/>
          </p:nvSpPr>
          <p:spPr>
            <a:xfrm>
              <a:off x="3161176" y="2141209"/>
              <a:ext cx="193169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b="1" dirty="0"/>
                <a:t>MS3</a:t>
              </a:r>
              <a:endParaRPr lang="de-DE" sz="800" dirty="0"/>
            </a:p>
          </p:txBody>
        </p:sp>
      </p:grpSp>
      <p:sp>
        <p:nvSpPr>
          <p:cNvPr id="26" name="Textfeld 25">
            <a:extLst>
              <a:ext uri="{FF2B5EF4-FFF2-40B4-BE49-F238E27FC236}">
                <a16:creationId xmlns:a16="http://schemas.microsoft.com/office/drawing/2014/main" id="{10773EAC-BE54-9D88-F8DC-1AE3411C943F}"/>
              </a:ext>
            </a:extLst>
          </p:cNvPr>
          <p:cNvSpPr txBox="1"/>
          <p:nvPr/>
        </p:nvSpPr>
        <p:spPr>
          <a:xfrm>
            <a:off x="6321728" y="4296753"/>
            <a:ext cx="2550698" cy="2308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900" dirty="0"/>
              <a:t>MS1 = Beispiel „Konzeptfreigabe“	13.04.2025</a:t>
            </a:r>
          </a:p>
        </p:txBody>
      </p:sp>
      <p:sp>
        <p:nvSpPr>
          <p:cNvPr id="23" name="Datumsplatzhalter 1">
            <a:extLst>
              <a:ext uri="{FF2B5EF4-FFF2-40B4-BE49-F238E27FC236}">
                <a16:creationId xmlns:a16="http://schemas.microsoft.com/office/drawing/2014/main" id="{EA9EFA5D-E51E-5223-3943-16D5FD7A2E40}"/>
              </a:ext>
            </a:extLst>
          </p:cNvPr>
          <p:cNvSpPr>
            <a:spLocks noGrp="1"/>
          </p:cNvSpPr>
          <p:nvPr/>
        </p:nvSpPr>
        <p:spPr>
          <a:xfrm>
            <a:off x="309562" y="4552777"/>
            <a:ext cx="8524876" cy="6172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dirty="0"/>
              <a:t>PMO.0006de _</a:t>
            </a:r>
            <a:r>
              <a:rPr lang="de-DE" dirty="0"/>
              <a:t>TM_Projektzeitplan.ppt												</a:t>
            </a:r>
            <a:r>
              <a:rPr lang="de-DE" sz="800" dirty="0"/>
              <a:t>Dokumenten Nr. PMO.0006de</a:t>
            </a:r>
          </a:p>
          <a:p>
            <a:r>
              <a:rPr lang="de-DE" dirty="0"/>
              <a:t>M. Jemal															Erstelldatum: 30.09.2022</a:t>
            </a:r>
          </a:p>
          <a:p>
            <a:r>
              <a:rPr lang="de-DE" sz="800" dirty="0"/>
              <a:t>Gewerbepark 19/ D-85402 Kranzberg												Letzte Änderung: </a:t>
            </a:r>
            <a:r>
              <a:rPr lang="de-DE" dirty="0"/>
              <a:t>30</a:t>
            </a:r>
            <a:r>
              <a:rPr lang="de-DE" sz="800" dirty="0"/>
              <a:t>.07.2025</a:t>
            </a:r>
          </a:p>
          <a:p>
            <a:r>
              <a:rPr lang="de-DE" sz="800" dirty="0"/>
              <a:t>+49 8166 670 427   /     m.</a:t>
            </a:r>
            <a:r>
              <a:rPr lang="de-DE" dirty="0"/>
              <a:t>jemal</a:t>
            </a:r>
            <a:r>
              <a:rPr lang="de-DE" sz="800" dirty="0"/>
              <a:t>@mueller-phs.com</a:t>
            </a:r>
          </a:p>
        </p:txBody>
      </p:sp>
      <p:sp>
        <p:nvSpPr>
          <p:cNvPr id="24" name="Foliennummernplatzhalter 3">
            <a:extLst>
              <a:ext uri="{FF2B5EF4-FFF2-40B4-BE49-F238E27FC236}">
                <a16:creationId xmlns:a16="http://schemas.microsoft.com/office/drawing/2014/main" id="{20486564-0B38-5417-A137-A084184D7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49" y="4919663"/>
            <a:ext cx="2448869" cy="274637"/>
          </a:xfrm>
        </p:spPr>
        <p:txBody>
          <a:bodyPr/>
          <a:lstStyle/>
          <a:p>
            <a:fld id="{DB130775-CD1A-4EBD-8D19-435ECBD6D52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169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457949" y="4919663"/>
            <a:ext cx="2448869" cy="274637"/>
          </a:xfrm>
        </p:spPr>
        <p:txBody>
          <a:bodyPr/>
          <a:lstStyle/>
          <a:p>
            <a:fld id="{DB130775-CD1A-4EBD-8D19-435ECBD6D52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507109" y="208060"/>
            <a:ext cx="5579991" cy="401390"/>
          </a:xfrm>
        </p:spPr>
        <p:txBody>
          <a:bodyPr>
            <a:normAutofit/>
          </a:bodyPr>
          <a:lstStyle/>
          <a:p>
            <a:r>
              <a:rPr lang="de-DE" b="1" dirty="0"/>
              <a:t>Hilfsmittel Zeitplan</a:t>
            </a: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00B1357-4339-196D-FA22-C8ADE52B9318}"/>
              </a:ext>
            </a:extLst>
          </p:cNvPr>
          <p:cNvSpPr txBox="1"/>
          <p:nvPr/>
        </p:nvSpPr>
        <p:spPr>
          <a:xfrm>
            <a:off x="388990" y="894790"/>
            <a:ext cx="66478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3"/>
              </a:rPr>
              <a:t>https://www.youtube.com/watch?v=2A0LS9nr-So</a:t>
            </a:r>
            <a:endParaRPr lang="de-DE" dirty="0"/>
          </a:p>
          <a:p>
            <a:r>
              <a:rPr lang="de-DE" dirty="0">
                <a:hlinkClick r:id="rId4"/>
              </a:rPr>
              <a:t>https://coolors.co/0d3b66-faf0ca-f4d35e-ee964b-f95738</a:t>
            </a:r>
            <a:endParaRPr lang="de-DE" dirty="0"/>
          </a:p>
          <a:p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587E5E7-6EDB-4823-17AE-8130ACE3A2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990" y="1548112"/>
            <a:ext cx="3390900" cy="1514475"/>
          </a:xfrm>
          <a:prstGeom prst="rect">
            <a:avLst/>
          </a:prstGeom>
        </p:spPr>
      </p:pic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223D4B3E-7B80-EA02-6EA6-A22D534DFF98}"/>
              </a:ext>
            </a:extLst>
          </p:cNvPr>
          <p:cNvSpPr>
            <a:spLocks noGrp="1"/>
          </p:cNvSpPr>
          <p:nvPr/>
        </p:nvSpPr>
        <p:spPr>
          <a:xfrm>
            <a:off x="309562" y="4552777"/>
            <a:ext cx="8524876" cy="6172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dirty="0"/>
              <a:t>PMO.0006de _</a:t>
            </a:r>
            <a:r>
              <a:rPr lang="de-DE" dirty="0"/>
              <a:t>TM_Projektzeitplan.ppt												</a:t>
            </a:r>
            <a:r>
              <a:rPr lang="de-DE" sz="800" dirty="0"/>
              <a:t>Dokumenten Nr. PMO.0006de</a:t>
            </a:r>
          </a:p>
          <a:p>
            <a:r>
              <a:rPr lang="de-DE" dirty="0"/>
              <a:t>M. Jemal															Erstelldatum: 30.09.2022</a:t>
            </a:r>
          </a:p>
          <a:p>
            <a:r>
              <a:rPr lang="de-DE" sz="800" dirty="0"/>
              <a:t>Gewerbepark 19/ D-85402 Kranzberg												Letzte Änderung: </a:t>
            </a:r>
            <a:r>
              <a:rPr lang="de-DE" dirty="0"/>
              <a:t>30</a:t>
            </a:r>
            <a:r>
              <a:rPr lang="de-DE" sz="800" dirty="0"/>
              <a:t>.07.2025</a:t>
            </a:r>
          </a:p>
          <a:p>
            <a:r>
              <a:rPr lang="de-DE" sz="800" dirty="0"/>
              <a:t>+49 8166 670 427   /     m.</a:t>
            </a:r>
            <a:r>
              <a:rPr lang="de-DE" dirty="0"/>
              <a:t>jemal</a:t>
            </a:r>
            <a:r>
              <a:rPr lang="de-DE" sz="800" dirty="0"/>
              <a:t>@mueller-phs.com</a:t>
            </a:r>
          </a:p>
        </p:txBody>
      </p:sp>
    </p:spTree>
    <p:extLst>
      <p:ext uri="{BB962C8B-B14F-4D97-AF65-F5344CB8AC3E}">
        <p14:creationId xmlns:p14="http://schemas.microsoft.com/office/powerpoint/2010/main" val="419558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457949" y="4898934"/>
            <a:ext cx="2448869" cy="274637"/>
          </a:xfrm>
        </p:spPr>
        <p:txBody>
          <a:bodyPr/>
          <a:lstStyle/>
          <a:p>
            <a:fld id="{DB130775-CD1A-4EBD-8D19-435ECBD6D52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Änderungshistorie</a:t>
            </a:r>
          </a:p>
          <a:p>
            <a:endParaRPr lang="de-DE" dirty="0"/>
          </a:p>
        </p:txBody>
      </p:sp>
      <p:graphicFrame>
        <p:nvGraphicFramePr>
          <p:cNvPr id="6" name="Tabelle 8">
            <a:extLst>
              <a:ext uri="{FF2B5EF4-FFF2-40B4-BE49-F238E27FC236}">
                <a16:creationId xmlns:a16="http://schemas.microsoft.com/office/drawing/2014/main" id="{FE0E2F45-2E2F-4D91-95F7-3196EB92D7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108425"/>
              </p:ext>
            </p:extLst>
          </p:nvPr>
        </p:nvGraphicFramePr>
        <p:xfrm>
          <a:off x="319223" y="810423"/>
          <a:ext cx="8183880" cy="2375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878339436"/>
                    </a:ext>
                  </a:extLst>
                </a:gridCol>
                <a:gridCol w="1123406">
                  <a:extLst>
                    <a:ext uri="{9D8B030D-6E8A-4147-A177-3AD203B41FA5}">
                      <a16:colId xmlns:a16="http://schemas.microsoft.com/office/drawing/2014/main" val="2160136733"/>
                    </a:ext>
                  </a:extLst>
                </a:gridCol>
                <a:gridCol w="4950715">
                  <a:extLst>
                    <a:ext uri="{9D8B030D-6E8A-4147-A177-3AD203B41FA5}">
                      <a16:colId xmlns:a16="http://schemas.microsoft.com/office/drawing/2014/main" val="3174547525"/>
                    </a:ext>
                  </a:extLst>
                </a:gridCol>
                <a:gridCol w="1058199">
                  <a:extLst>
                    <a:ext uri="{9D8B030D-6E8A-4147-A177-3AD203B41FA5}">
                      <a16:colId xmlns:a16="http://schemas.microsoft.com/office/drawing/2014/main" val="2311091820"/>
                    </a:ext>
                  </a:extLst>
                </a:gridCol>
              </a:tblGrid>
              <a:tr h="215979">
                <a:tc>
                  <a:txBody>
                    <a:bodyPr/>
                    <a:lstStyle/>
                    <a:p>
                      <a:r>
                        <a:rPr lang="de-DE" sz="800" dirty="0"/>
                        <a:t>Datum</a:t>
                      </a:r>
                    </a:p>
                  </a:txBody>
                  <a:tcPr>
                    <a:solidFill>
                      <a:srgbClr val="004F9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Name</a:t>
                      </a:r>
                    </a:p>
                  </a:txBody>
                  <a:tcPr>
                    <a:solidFill>
                      <a:srgbClr val="004F9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Änderung</a:t>
                      </a:r>
                    </a:p>
                  </a:txBody>
                  <a:tcPr>
                    <a:solidFill>
                      <a:srgbClr val="004F9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Version</a:t>
                      </a:r>
                    </a:p>
                  </a:txBody>
                  <a:tcPr>
                    <a:solidFill>
                      <a:srgbClr val="004F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0853162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r>
                        <a:rPr lang="de-DE" sz="800" dirty="0"/>
                        <a:t>23.01.2024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SJO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Erstellung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1.0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578413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r>
                        <a:rPr lang="de-DE" sz="800" dirty="0"/>
                        <a:t>30.07.2025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MJE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Firmenlogo, Farben und Inhalt geändert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800" dirty="0"/>
                        <a:t>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4061264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743034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679531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987532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774982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19059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121216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619409"/>
                  </a:ext>
                </a:extLst>
              </a:tr>
              <a:tr h="215979"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de-DE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669645"/>
                  </a:ext>
                </a:extLst>
              </a:tr>
            </a:tbl>
          </a:graphicData>
        </a:graphic>
      </p:graphicFrame>
      <p:sp>
        <p:nvSpPr>
          <p:cNvPr id="5" name="Datumsplatzhalter 1">
            <a:extLst>
              <a:ext uri="{FF2B5EF4-FFF2-40B4-BE49-F238E27FC236}">
                <a16:creationId xmlns:a16="http://schemas.microsoft.com/office/drawing/2014/main" id="{4F0472AB-FAE6-9E13-BC99-43130D72E88B}"/>
              </a:ext>
            </a:extLst>
          </p:cNvPr>
          <p:cNvSpPr>
            <a:spLocks noGrp="1"/>
          </p:cNvSpPr>
          <p:nvPr/>
        </p:nvSpPr>
        <p:spPr>
          <a:xfrm>
            <a:off x="309562" y="4552777"/>
            <a:ext cx="8524876" cy="6172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 dirty="0"/>
              <a:t>PMO.0006de _</a:t>
            </a:r>
            <a:r>
              <a:rPr lang="de-DE" dirty="0"/>
              <a:t>TM_Projektzeitplan.ppt												</a:t>
            </a:r>
            <a:r>
              <a:rPr lang="de-DE" sz="800" dirty="0"/>
              <a:t>Dokumenten Nr. PMO.0006de</a:t>
            </a:r>
          </a:p>
          <a:p>
            <a:r>
              <a:rPr lang="de-DE" dirty="0"/>
              <a:t>M. Jemal															Erstelldatum: 30.09.2022</a:t>
            </a:r>
          </a:p>
          <a:p>
            <a:r>
              <a:rPr lang="de-DE" sz="800" dirty="0"/>
              <a:t>Gewerbepark 19/ D-85402 Kranzberg												Letzte Änderung: </a:t>
            </a:r>
            <a:r>
              <a:rPr lang="de-DE" dirty="0"/>
              <a:t>30</a:t>
            </a:r>
            <a:r>
              <a:rPr lang="de-DE" sz="800" dirty="0"/>
              <a:t>.07.2025</a:t>
            </a:r>
          </a:p>
          <a:p>
            <a:r>
              <a:rPr lang="de-DE" sz="800" dirty="0"/>
              <a:t>+49 8166 670 427   /     m.</a:t>
            </a:r>
            <a:r>
              <a:rPr lang="de-DE" dirty="0"/>
              <a:t>jemal</a:t>
            </a:r>
            <a:r>
              <a:rPr lang="de-DE" sz="800" dirty="0"/>
              <a:t>@mueller-phs.com</a:t>
            </a:r>
          </a:p>
        </p:txBody>
      </p:sp>
    </p:spTree>
    <p:extLst>
      <p:ext uri="{BB962C8B-B14F-4D97-AF65-F5344CB8AC3E}">
        <p14:creationId xmlns:p14="http://schemas.microsoft.com/office/powerpoint/2010/main" val="162716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Grafiken, Kreis, Screenshot, Symbol enthält.&#10;&#10;KI-generierte Inhalte können fehlerhaft sein.">
            <a:extLst>
              <a:ext uri="{FF2B5EF4-FFF2-40B4-BE49-F238E27FC236}">
                <a16:creationId xmlns:a16="http://schemas.microsoft.com/office/drawing/2014/main" id="{C2EF261E-BC76-0818-FC8D-5C759C2595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9309"/>
          <a:stretch/>
        </p:blipFill>
        <p:spPr>
          <a:xfrm>
            <a:off x="2570400" y="1951200"/>
            <a:ext cx="3868750" cy="8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7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1 - Müller Präsentationstemplate.potx" id="{45F21EFB-66ED-40DE-AB97-4BF7E5775622}" vid="{7716F6EA-8162-4030-9734-B56754A1CF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Maßnahmen 6700</Template>
  <TotalTime>0</TotalTime>
  <Words>491</Words>
  <Application>Microsoft Office PowerPoint</Application>
  <PresentationFormat>Bildschirmpräsentation (16:9)</PresentationFormat>
  <Paragraphs>118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Müller Apparatebau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Mathias Weinsteiger - Müller Apparatebau GmbH</dc:creator>
  <cp:lastModifiedBy>Mohamed Jemal - Müller Apparatebau GmbH</cp:lastModifiedBy>
  <cp:revision>295</cp:revision>
  <cp:lastPrinted>2021-12-14T07:53:51Z</cp:lastPrinted>
  <dcterms:created xsi:type="dcterms:W3CDTF">2019-09-23T12:38:07Z</dcterms:created>
  <dcterms:modified xsi:type="dcterms:W3CDTF">2025-07-30T07:10:04Z</dcterms:modified>
</cp:coreProperties>
</file>